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0"/>
  </p:notesMasterIdLst>
  <p:sldIdLst>
    <p:sldId id="378" r:id="rId2"/>
    <p:sldId id="256" r:id="rId3"/>
    <p:sldId id="258" r:id="rId4"/>
    <p:sldId id="257" r:id="rId5"/>
    <p:sldId id="261" r:id="rId6"/>
    <p:sldId id="263"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7" r:id="rId28"/>
    <p:sldId id="288" r:id="rId29"/>
    <p:sldId id="289" r:id="rId30"/>
    <p:sldId id="290" r:id="rId31"/>
    <p:sldId id="291" r:id="rId32"/>
    <p:sldId id="292"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9" r:id="rId47"/>
    <p:sldId id="311" r:id="rId48"/>
    <p:sldId id="313" r:id="rId49"/>
    <p:sldId id="314" r:id="rId50"/>
    <p:sldId id="315" r:id="rId51"/>
    <p:sldId id="319" r:id="rId52"/>
    <p:sldId id="379" r:id="rId53"/>
    <p:sldId id="320"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4" r:id="rId68"/>
    <p:sldId id="336" r:id="rId69"/>
    <p:sldId id="338" r:id="rId70"/>
    <p:sldId id="339" r:id="rId71"/>
    <p:sldId id="340" r:id="rId72"/>
    <p:sldId id="341" r:id="rId73"/>
    <p:sldId id="342" r:id="rId74"/>
    <p:sldId id="343" r:id="rId75"/>
    <p:sldId id="344" r:id="rId76"/>
    <p:sldId id="377" r:id="rId77"/>
    <p:sldId id="384" r:id="rId78"/>
    <p:sldId id="385" r:id="rId79"/>
    <p:sldId id="383" r:id="rId80"/>
    <p:sldId id="387" r:id="rId81"/>
    <p:sldId id="388" r:id="rId82"/>
    <p:sldId id="389" r:id="rId83"/>
    <p:sldId id="381" r:id="rId84"/>
    <p:sldId id="386" r:id="rId85"/>
    <p:sldId id="382" r:id="rId86"/>
    <p:sldId id="380"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Lst>
  <p:sldSz cx="9144000" cy="5143500" type="screen16x9"/>
  <p:notesSz cx="6858000" cy="9144000"/>
  <p:embeddedFontLst>
    <p:embeddedFont>
      <p:font typeface="Calibri" panose="020F0502020204030204" pitchFamily="34" charset="0"/>
      <p:regular r:id="rId121"/>
      <p:bold r:id="rId122"/>
      <p:italic r:id="rId123"/>
      <p:boldItalic r:id="rId124"/>
    </p:embeddedFont>
    <p:embeddedFont>
      <p:font typeface="Montserrat" panose="02000505000000020004" pitchFamily="2" charset="0"/>
      <p:regular r:id="rId125"/>
      <p:bold r:id="rId126"/>
      <p:italic r:id="rId127"/>
      <p:boldItalic r:id="rId128"/>
    </p:embeddedFont>
    <p:embeddedFont>
      <p:font typeface="Roboto" panose="02000000000000000000" pitchFamily="2" charset="0"/>
      <p:regular r:id="rId129"/>
      <p:bold r:id="rId130"/>
      <p:italic r:id="rId131"/>
      <p:boldItalic r:id="rId1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1094C2-7E03-4B24-8BBC-C188B344F47D}">
  <a:tblStyle styleId="{641094C2-7E03-4B24-8BBC-C188B344F4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97" autoAdjust="0"/>
  </p:normalViewPr>
  <p:slideViewPr>
    <p:cSldViewPr snapToGrid="0">
      <p:cViewPr varScale="1">
        <p:scale>
          <a:sx n="110" d="100"/>
          <a:sy n="110" d="100"/>
        </p:scale>
        <p:origin x="686" y="77"/>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3.fntdata"/><Relationship Id="rId128"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font" Target="fonts/font6.fntdata"/><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font" Target="fonts/font4.fntdata"/><Relationship Id="rId12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2.fntdata"/><Relationship Id="rId130" Type="http://schemas.openxmlformats.org/officeDocument/2006/relationships/font" Target="fonts/font10.fntdata"/><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1.fntdata"/><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e.wikipedia.org/wiki/%C3%9Cberanpassung"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c99e65477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c99e65477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Google Shape;1744;g5d54fbc82b_0_10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5" name="Google Shape;1745;g5d54fbc82b_0_1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5d54fbc82b_0_1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1" name="Google Shape;1751;g5d54fbc82b_0_1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5d8a3fa3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5d8a3fa3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g6b73cee51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3" name="Google Shape;1763;g6b73cee51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6b73cee51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6b73cee51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6b73cee51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6b73cee51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6b73cee51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0" name="Google Shape;1780;g6b73cee51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Google Shape;1785;g90bdd09660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6" name="Google Shape;1786;g90bdd09660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90bdd09660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90bdd09660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g90bdd09660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90bdd09660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c99e65477_0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c99e65477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90bdd09660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1" name="Google Shape;1801;g90bdd09660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5da84110e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5da84110e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6b73cee5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6b73cee5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c99e65477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c99e65477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c99e65477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c99e65477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c99e65477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c99e65477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bafe7e50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bafe7e5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bafe7e50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bafe7e50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bafe7e500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bafe7e50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bafe7e500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bafe7e500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bafe7e500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bafe7e500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5c99e654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5c99e654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bafe7e500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bafe7e50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bafe7e50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bafe7e50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bafe7e50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bafe7e50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bafe7e500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bafe7e500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bafe7e500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5bafe7e500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bafe7e500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bafe7e500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81000" algn="just" rtl="0">
              <a:lnSpc>
                <a:spcPct val="115000"/>
              </a:lnSpc>
              <a:spcBef>
                <a:spcPts val="0"/>
              </a:spcBef>
              <a:spcAft>
                <a:spcPts val="0"/>
              </a:spcAft>
              <a:buClr>
                <a:srgbClr val="434343"/>
              </a:buClr>
              <a:buSzPts val="2400"/>
              <a:buFont typeface="Montserrat"/>
              <a:buChar char="●"/>
            </a:pPr>
            <a:r>
              <a:rPr lang="de-DE" sz="1100" dirty="0">
                <a:solidFill>
                  <a:srgbClr val="434343"/>
                </a:solidFill>
                <a:latin typeface="Montserrat"/>
                <a:ea typeface="Montserrat"/>
                <a:cs typeface="Montserrat"/>
                <a:sym typeface="Montserrat"/>
              </a:rPr>
              <a:t>Mit einem CNN können Sie auch Parameter reduzieren, indem Sie sich auf die lokale Konnektivität konzentrieren.</a:t>
            </a:r>
          </a:p>
          <a:p>
            <a:pPr marL="457200" marR="0" lvl="0" indent="-381000" algn="just" rtl="0">
              <a:lnSpc>
                <a:spcPct val="115000"/>
              </a:lnSpc>
              <a:spcBef>
                <a:spcPts val="0"/>
              </a:spcBef>
              <a:spcAft>
                <a:spcPts val="0"/>
              </a:spcAft>
              <a:buClr>
                <a:srgbClr val="434343"/>
              </a:buClr>
              <a:buSzPts val="2400"/>
              <a:buFont typeface="Montserrat"/>
              <a:buChar char="●"/>
            </a:pPr>
            <a:endParaRPr lang="de-DE" sz="1100" dirty="0">
              <a:solidFill>
                <a:srgbClr val="434343"/>
              </a:solidFill>
              <a:latin typeface="Montserrat"/>
              <a:ea typeface="Montserrat"/>
              <a:cs typeface="Montserrat"/>
              <a:sym typeface="Montserrat"/>
            </a:endParaRPr>
          </a:p>
          <a:p>
            <a:pPr marL="76200" marR="0" lvl="0" indent="0" algn="just" rtl="0">
              <a:lnSpc>
                <a:spcPct val="115000"/>
              </a:lnSpc>
              <a:spcBef>
                <a:spcPts val="0"/>
              </a:spcBef>
              <a:spcAft>
                <a:spcPts val="0"/>
              </a:spcAft>
              <a:buClr>
                <a:srgbClr val="434343"/>
              </a:buClr>
              <a:buSzPts val="2400"/>
              <a:buNone/>
            </a:pPr>
            <a:endParaRPr lang="de-DE" sz="1100" dirty="0">
              <a:solidFill>
                <a:srgbClr val="434343"/>
              </a:solidFill>
              <a:latin typeface="Montserrat"/>
              <a:ea typeface="Montserrat"/>
              <a:cs typeface="Montserrat"/>
              <a:sym typeface="Montserrat"/>
            </a:endParaRPr>
          </a:p>
          <a:p>
            <a:pPr marL="457200" marR="0" lvl="0" indent="-381000" rtl="0">
              <a:lnSpc>
                <a:spcPct val="115000"/>
              </a:lnSpc>
              <a:spcBef>
                <a:spcPts val="0"/>
              </a:spcBef>
              <a:spcAft>
                <a:spcPts val="0"/>
              </a:spcAft>
              <a:buClr>
                <a:srgbClr val="434343"/>
              </a:buClr>
              <a:buSzPts val="2400"/>
              <a:buFont typeface="Montserrat"/>
              <a:buChar char="●"/>
            </a:pPr>
            <a:r>
              <a:rPr lang="de-DE" sz="1100" dirty="0">
                <a:solidFill>
                  <a:srgbClr val="434343"/>
                </a:solidFill>
                <a:latin typeface="Montserrat"/>
                <a:ea typeface="Montserrat"/>
                <a:cs typeface="Montserrat"/>
                <a:sym typeface="Montserrat"/>
              </a:rPr>
              <a:t>Nicht alle Neuronen werden vollständig verbunden sein.</a:t>
            </a:r>
          </a:p>
          <a:p>
            <a:pPr marL="76200" marR="0" lvl="0" indent="0" rtl="0">
              <a:lnSpc>
                <a:spcPct val="115000"/>
              </a:lnSpc>
              <a:spcBef>
                <a:spcPts val="0"/>
              </a:spcBef>
              <a:spcAft>
                <a:spcPts val="0"/>
              </a:spcAft>
              <a:buClr>
                <a:srgbClr val="434343"/>
              </a:buClr>
              <a:buSzPts val="2400"/>
              <a:buNone/>
            </a:pPr>
            <a:r>
              <a:rPr lang="de-DE" sz="1100" dirty="0">
                <a:solidFill>
                  <a:srgbClr val="434343"/>
                </a:solidFill>
                <a:latin typeface="Montserrat"/>
                <a:ea typeface="Montserrat"/>
                <a:cs typeface="Montserrat"/>
                <a:sym typeface="Montserrat"/>
              </a:rPr>
              <a:t>   Stattdessen sind die Neuronen nur mit einer Teilmenge lokaler     Neuronen in der nächsten Schicht verbunden (diese sind letztendlich die Filter!).</a:t>
            </a:r>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bafe7e500_0_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bafe7e500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bafe7e500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bafe7e500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bafe7e500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bafe7e500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bafe7e500_0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bafe7e500_0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404b920135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404b92013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bafe7e500_0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bafe7e500_0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5bafe7e500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bafe7e500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de-DE" dirty="0"/>
          </a:p>
          <a:p>
            <a:pPr marL="0" lvl="0" indent="0" algn="l" rtl="0">
              <a:spcBef>
                <a:spcPts val="0"/>
              </a:spcBef>
              <a:spcAft>
                <a:spcPts val="0"/>
              </a:spcAft>
              <a:buNone/>
            </a:pPr>
            <a:endParaRPr lang="de-DE"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b="1" dirty="0">
                <a:solidFill>
                  <a:srgbClr val="434343"/>
                </a:solidFill>
                <a:latin typeface="Montserrat"/>
                <a:ea typeface="Montserrat"/>
                <a:cs typeface="Montserrat"/>
                <a:sym typeface="Montserrat"/>
              </a:rPr>
              <a:t>CNN - Hier haben wir 2 Filter</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Wir haben gerade ein Beispiel für eine 1-D-Faltung gesehen, aber denken Sie daran, die Graustufenbilder sind 2-D!</a:t>
            </a:r>
          </a:p>
          <a:p>
            <a:pPr marL="0" lvl="0" indent="0" algn="l" rtl="0">
              <a:spcBef>
                <a:spcPts val="0"/>
              </a:spcBef>
              <a:spcAft>
                <a:spcPts val="0"/>
              </a:spcAft>
              <a:buNone/>
            </a:pPr>
            <a:r>
              <a:rPr lang="de-DE" dirty="0"/>
              <a:t>Außerdem wollen wir diese 2-D-Beziehungsinformationen in der Faltungsschicht erhalten.</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bafe7e500_0_9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bafe7e500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bafe7e500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bafe7e500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5bafe7e500_0_9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5bafe7e500_0_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bafe7e500_0_9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bafe7e500_0_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5bafe7e500_0_10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5bafe7e500_0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bafe7e500_0_10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5bafe7e500_0_1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bafe7e500_0_1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bafe7e500_0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5bafe7e500_0_1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5bafe7e500_0_1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5c99e65477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5c99e65477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5bafe7e500_0_1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5bafe7e500_0_1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bafe7e500_0_1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bafe7e500_0_1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5bafe7e500_0_1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5bafe7e500_0_1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5bafe7e500_0_1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5bafe7e500_0_1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5bafe7e500_0_1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5bafe7e500_0_1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RGB ermöglicht die Erzeugung einer Reihe von Farben</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bafe7e500_0_1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bafe7e500_0_1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Beachten Sie, dass der Computer nicht "weiß", dass ein Kanal rot ist, er weiß nur, dass es jetzt 3 Kanäle mit unterschiedlicher Intensität gibt.</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5bafe7e500_0_1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5bafe7e500_0_1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5bafe7e500_0_1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5bafe7e500_0_1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5bafe7e500_0_15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5bafe7e500_0_1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5bafe7e500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5bafe7e500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Oft werden die Faltungsschichten in eine weitere Faltungsschicht eingefügt.</a:t>
            </a:r>
          </a:p>
          <a:p>
            <a:pPr marL="0" lvl="0" indent="0" algn="l" rtl="0">
              <a:spcBef>
                <a:spcPts val="0"/>
              </a:spcBef>
              <a:spcAft>
                <a:spcPts val="0"/>
              </a:spcAft>
              <a:buNone/>
            </a:pPr>
            <a:r>
              <a:rPr lang="de-DE" dirty="0"/>
              <a:t>Dies ermöglicht es den Netzwerken, Modelle zu entdecken, die in der Regel eine höhere Komplexität für spätere Faltungsschichten aufweisen.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5c99e65477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5c99e65477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Schauen wir uns an, wie diese Bildkerne/Filter tatsächlich auf ein Bild angewendet werden.</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5d54fbc8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5d54fbc8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0" lvl="0" indent="0" algn="l">
              <a:lnSpc>
                <a:spcPct val="107000"/>
              </a:lnSpc>
              <a:spcAft>
                <a:spcPts val="120"/>
              </a:spcAft>
              <a:buSzPts val="1000"/>
              <a:buNone/>
              <a:tabLst>
                <a:tab pos="457200" algn="l"/>
              </a:tabLst>
            </a:pPr>
            <a:r>
              <a:rPr lang="de-DE" sz="1800" dirty="0">
                <a:solidFill>
                  <a:srgbClr val="202122"/>
                </a:solidFill>
                <a:effectLst/>
                <a:latin typeface="Arial" panose="020B0604020202020204" pitchFamily="34" charset="0"/>
                <a:ea typeface="Times New Roman" panose="02020603050405020304" pitchFamily="18" charset="0"/>
                <a:cs typeface="Times New Roman" panose="02020603050405020304" pitchFamily="18" charset="0"/>
              </a:rPr>
              <a:t>Der Zweck des Max-</a:t>
            </a:r>
            <a:r>
              <a:rPr lang="de-DE" sz="1800" dirty="0" err="1">
                <a:solidFill>
                  <a:srgbClr val="202122"/>
                </a:solidFill>
                <a:effectLst/>
                <a:latin typeface="Arial" panose="020B0604020202020204" pitchFamily="34" charset="0"/>
                <a:ea typeface="Times New Roman" panose="02020603050405020304" pitchFamily="18" charset="0"/>
                <a:cs typeface="Times New Roman" panose="02020603050405020304" pitchFamily="18" charset="0"/>
              </a:rPr>
              <a:t>Poolings</a:t>
            </a:r>
            <a:r>
              <a:rPr lang="de-DE" sz="1800" dirty="0">
                <a:solidFill>
                  <a:srgbClr val="202122"/>
                </a:solidFill>
                <a:effectLst/>
                <a:latin typeface="Arial" panose="020B0604020202020204" pitchFamily="34" charset="0"/>
                <a:ea typeface="Times New Roman" panose="02020603050405020304" pitchFamily="18" charset="0"/>
                <a:cs typeface="Times New Roman" panose="02020603050405020304" pitchFamily="18" charset="0"/>
              </a:rPr>
              <a:t> ist es, das Faltungsneuronale Netz in die Lage zu versetzen, den Bilder zu erkennen, wenn ihm das Bild auf eine der folgenden Arten präsentiert wird</a:t>
            </a:r>
          </a:p>
          <a:p>
            <a:pPr marL="0" lvl="0" indent="0" algn="l">
              <a:lnSpc>
                <a:spcPct val="107000"/>
              </a:lnSpc>
              <a:spcAft>
                <a:spcPts val="120"/>
              </a:spcAft>
              <a:buSzPts val="1000"/>
              <a:buNone/>
              <a:tabLst>
                <a:tab pos="457200" algn="l"/>
              </a:tabLst>
            </a:pPr>
            <a:r>
              <a:rPr lang="de-DE" sz="1800" dirty="0">
                <a:solidFill>
                  <a:srgbClr val="202122"/>
                </a:solidFill>
                <a:effectLst/>
                <a:latin typeface="Arial" panose="020B0604020202020204" pitchFamily="34" charset="0"/>
                <a:ea typeface="Times New Roman" panose="02020603050405020304" pitchFamily="18" charset="0"/>
                <a:cs typeface="Times New Roman" panose="02020603050405020304" pitchFamily="18" charset="0"/>
              </a:rPr>
              <a:t>Es bietet einige wesentliche Vorteile:</a:t>
            </a:r>
          </a:p>
          <a:p>
            <a:pPr marL="0" lvl="0" indent="0" algn="l">
              <a:lnSpc>
                <a:spcPct val="107000"/>
              </a:lnSpc>
              <a:spcAft>
                <a:spcPts val="120"/>
              </a:spcAft>
              <a:buSzPts val="1000"/>
              <a:buNone/>
              <a:tabLst>
                <a:tab pos="457200" algn="l"/>
              </a:tabLst>
            </a:pPr>
            <a:endParaRPr lang="de-DE" sz="1800" dirty="0">
              <a:solidFill>
                <a:srgbClr val="202122"/>
              </a:solidFill>
              <a:effectLst/>
              <a:latin typeface="Arial" panose="020B0604020202020204" pitchFamily="34" charset="0"/>
              <a:ea typeface="Times New Roman" panose="02020603050405020304" pitchFamily="18" charset="0"/>
              <a:cs typeface="Times New Roman" panose="02020603050405020304" pitchFamily="18" charset="0"/>
            </a:endParaRPr>
          </a:p>
          <a:p>
            <a:pPr marL="0" lvl="0" indent="0" algn="l">
              <a:lnSpc>
                <a:spcPct val="107000"/>
              </a:lnSpc>
              <a:spcAft>
                <a:spcPts val="120"/>
              </a:spcAft>
              <a:buSzPts val="1000"/>
              <a:buNone/>
              <a:tabLst>
                <a:tab pos="457200" algn="l"/>
              </a:tabLst>
            </a:pPr>
            <a:r>
              <a:rPr lang="de-DE" sz="1800" dirty="0">
                <a:solidFill>
                  <a:srgbClr val="202122"/>
                </a:solidFill>
                <a:effectLst/>
                <a:latin typeface="Arial" panose="020B0604020202020204" pitchFamily="34" charset="0"/>
                <a:ea typeface="Times New Roman" panose="02020603050405020304" pitchFamily="18" charset="0"/>
                <a:cs typeface="Times New Roman" panose="02020603050405020304" pitchFamily="18" charset="0"/>
              </a:rPr>
              <a:t>Verringerter Platzbedarf und erhöhte Berechnungsgeschwindigkeit</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a:lnSpc>
                <a:spcPct val="107000"/>
              </a:lnSpc>
              <a:spcAft>
                <a:spcPts val="120"/>
              </a:spcAft>
              <a:buSzPts val="1000"/>
              <a:buNone/>
              <a:tabLst>
                <a:tab pos="457200" algn="l"/>
              </a:tabLst>
            </a:pPr>
            <a:r>
              <a:rPr lang="de-DE" sz="1800" dirty="0">
                <a:solidFill>
                  <a:srgbClr val="202122"/>
                </a:solidFill>
                <a:effectLst/>
                <a:latin typeface="Arial" panose="020B0604020202020204" pitchFamily="34" charset="0"/>
                <a:ea typeface="Times New Roman" panose="02020603050405020304" pitchFamily="18" charset="0"/>
                <a:cs typeface="Times New Roman" panose="02020603050405020304" pitchFamily="18" charset="0"/>
              </a:rPr>
              <a:t>Daraus resultierende Möglichkeit zur Erzeugung tieferer Netzwerke, die komplexere Aufgaben lösen können</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a:lnSpc>
                <a:spcPct val="107000"/>
              </a:lnSpc>
              <a:spcAft>
                <a:spcPts val="120"/>
              </a:spcAft>
              <a:buSzPts val="1000"/>
              <a:buNone/>
              <a:tabLst>
                <a:tab pos="457200" algn="l"/>
              </a:tabLst>
            </a:pPr>
            <a:r>
              <a:rPr lang="de-DE" sz="1800" dirty="0">
                <a:solidFill>
                  <a:srgbClr val="202122"/>
                </a:solidFill>
                <a:effectLst/>
                <a:latin typeface="Arial" panose="020B0604020202020204" pitchFamily="34" charset="0"/>
                <a:ea typeface="Times New Roman" panose="02020603050405020304" pitchFamily="18" charset="0"/>
                <a:cs typeface="Times New Roman" panose="02020603050405020304" pitchFamily="18" charset="0"/>
              </a:rPr>
              <a:t>Automatisches Wachstum der Größe der rezeptiven Felder in tieferen Convolutional </a:t>
            </a:r>
            <a:r>
              <a:rPr lang="de-DE" sz="1800" dirty="0" err="1">
                <a:solidFill>
                  <a:srgbClr val="202122"/>
                </a:solidFill>
                <a:effectLst/>
                <a:latin typeface="Arial" panose="020B0604020202020204" pitchFamily="34" charset="0"/>
                <a:ea typeface="Times New Roman" panose="02020603050405020304" pitchFamily="18" charset="0"/>
                <a:cs typeface="Times New Roman" panose="02020603050405020304" pitchFamily="18" charset="0"/>
              </a:rPr>
              <a:t>Layers</a:t>
            </a:r>
            <a:r>
              <a:rPr lang="de-DE" sz="1800" dirty="0">
                <a:solidFill>
                  <a:srgbClr val="202122"/>
                </a:solidFill>
                <a:effectLst/>
                <a:latin typeface="Arial" panose="020B0604020202020204" pitchFamily="34" charset="0"/>
                <a:ea typeface="Times New Roman" panose="02020603050405020304" pitchFamily="18" charset="0"/>
                <a:cs typeface="Times New Roman" panose="02020603050405020304" pitchFamily="18" charset="0"/>
              </a:rPr>
              <a:t> (ohne dass dafür explizit die Größe der Faltungsmatrizen erhöht werden müsste)</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a:lnSpc>
                <a:spcPct val="107000"/>
              </a:lnSpc>
              <a:spcAft>
                <a:spcPts val="120"/>
              </a:spcAft>
              <a:buSzPts val="1000"/>
              <a:buNone/>
              <a:tabLst>
                <a:tab pos="457200" algn="l"/>
              </a:tabLst>
            </a:pPr>
            <a:r>
              <a:rPr lang="de-DE" sz="1800" dirty="0">
                <a:solidFill>
                  <a:srgbClr val="202122"/>
                </a:solidFill>
                <a:effectLst/>
                <a:latin typeface="Arial" panose="020B0604020202020204" pitchFamily="34" charset="0"/>
                <a:ea typeface="Times New Roman" panose="02020603050405020304" pitchFamily="18" charset="0"/>
                <a:cs typeface="Times New Roman" panose="02020603050405020304" pitchFamily="18" charset="0"/>
              </a:rPr>
              <a:t>Präventionsmaßnahme gegen </a:t>
            </a:r>
            <a:r>
              <a:rPr lang="de-DE" sz="1800" dirty="0" err="1">
                <a:solidFill>
                  <a:srgbClr val="0645AD"/>
                </a:solidFill>
                <a:effectLst/>
                <a:latin typeface="Arial" panose="020B0604020202020204" pitchFamily="34" charset="0"/>
                <a:ea typeface="Times New Roman" panose="02020603050405020304" pitchFamily="18" charset="0"/>
                <a:cs typeface="Times New Roman" panose="02020603050405020304" pitchFamily="18" charset="0"/>
                <a:hlinkClick r:id="rId3" tooltip="Überanpassung"/>
              </a:rPr>
              <a:t>Overfitting</a:t>
            </a:r>
            <a:r>
              <a:rPr lang="de-DE"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p>
          <a:p>
            <a:pPr marL="0" lvl="0" indent="0" algn="l">
              <a:lnSpc>
                <a:spcPct val="107000"/>
              </a:lnSpc>
              <a:spcAft>
                <a:spcPts val="120"/>
              </a:spcAft>
              <a:buSzPts val="1000"/>
              <a:buNone/>
              <a:tabLst>
                <a:tab pos="457200" algn="l"/>
              </a:tabLst>
            </a:pPr>
            <a:r>
              <a:rPr lang="de-DE" sz="1800" dirty="0">
                <a:solidFill>
                  <a:srgbClr val="202122"/>
                </a:solidFill>
                <a:effectLst/>
                <a:latin typeface="Arial" panose="020B0604020202020204" pitchFamily="34" charset="0"/>
                <a:ea typeface="Times New Roman" panose="02020603050405020304" pitchFamily="18" charset="0"/>
              </a:rPr>
              <a:t>Alternativen wie das Mean-Pooling haben sich in der Praxis als weniger effizient erwiesen</a:t>
            </a:r>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457200" indent="-317500" algn="l"/>
            <a:endParaRPr lang="de-DE" sz="1800" dirty="0">
              <a:effectLst/>
              <a:latin typeface="Arial" panose="020B0604020202020204" pitchFamily="34" charset="0"/>
              <a:ea typeface="Calibri" panose="020F0502020204030204" pitchFamily="34" charset="0"/>
              <a:cs typeface="Times New Roman" panose="02020603050405020304" pitchFamily="18" charset="0"/>
            </a:endParaRPr>
          </a:p>
          <a:p>
            <a:pPr marL="457200" indent="-317500" algn="l"/>
            <a:r>
              <a:rPr lang="de-DE" sz="1800" dirty="0">
                <a:effectLst/>
                <a:latin typeface="Arial" panose="020B0604020202020204" pitchFamily="34" charset="0"/>
                <a:ea typeface="Calibri" panose="020F0502020204030204" pitchFamily="34" charset="0"/>
                <a:cs typeface="Times New Roman" panose="02020603050405020304" pitchFamily="18" charset="0"/>
              </a:rPr>
              <a:t>Der Zweck der Anwendung der Gleichrichterfunktion </a:t>
            </a:r>
            <a:r>
              <a:rPr lang="de-DE" sz="18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(RELU)</a:t>
            </a:r>
            <a:r>
              <a:rPr lang="de-DE" sz="1800" dirty="0">
                <a:effectLst/>
                <a:latin typeface="Arial" panose="020B0604020202020204" pitchFamily="34" charset="0"/>
                <a:ea typeface="Calibri" panose="020F0502020204030204" pitchFamily="34" charset="0"/>
                <a:cs typeface="Times New Roman" panose="02020603050405020304" pitchFamily="18" charset="0"/>
              </a:rPr>
              <a:t>ist es, die Nichtlinearität in unseren Bildern zu erhöhen. Der Grund dafür ist, dass Bilder von Natur aus nichtlinear sind.</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l">
              <a:buNone/>
            </a:pPr>
            <a:r>
              <a:rPr lang="de-DE" sz="1800" dirty="0">
                <a:effectLst/>
                <a:latin typeface="Arial" panose="020B0604020202020204" pitchFamily="34" charset="0"/>
                <a:ea typeface="Calibri" panose="020F0502020204030204" pitchFamily="34" charset="0"/>
                <a:cs typeface="Times New Roman" panose="02020603050405020304" pitchFamily="18" charset="0"/>
              </a:rPr>
              <a:t> </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317500" algn="l"/>
            <a:r>
              <a:rPr lang="de-DE" sz="1800" dirty="0">
                <a:effectLst/>
                <a:latin typeface="Arial" panose="020B0604020202020204" pitchFamily="34" charset="0"/>
                <a:ea typeface="Calibri" panose="020F0502020204030204" pitchFamily="34" charset="0"/>
                <a:cs typeface="Times New Roman" panose="02020603050405020304" pitchFamily="18" charset="0"/>
              </a:rPr>
              <a:t>Wenn Sie sich ein beliebiges Bild ansehen, werden Sie feststellen, dass es viele nicht-lineare Merkmale enthält (z. B. den Übergang zwischen Pixeln, die Ränder, die Farben usw.).</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l">
              <a:buNone/>
            </a:pPr>
            <a:r>
              <a:rPr lang="de-DE" sz="1800" dirty="0">
                <a:effectLst/>
                <a:latin typeface="Arial" panose="020B0604020202020204" pitchFamily="34" charset="0"/>
                <a:ea typeface="Calibri" panose="020F0502020204030204" pitchFamily="34" charset="0"/>
                <a:cs typeface="Times New Roman" panose="02020603050405020304" pitchFamily="18" charset="0"/>
              </a:rPr>
              <a:t> </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317500" algn="l"/>
            <a:r>
              <a:rPr lang="de-DE" sz="1800" dirty="0">
                <a:effectLst/>
                <a:latin typeface="Arial" panose="020B0604020202020204" pitchFamily="34" charset="0"/>
                <a:ea typeface="Calibri" panose="020F0502020204030204" pitchFamily="34" charset="0"/>
              </a:rPr>
              <a:t>Der </a:t>
            </a:r>
            <a:r>
              <a:rPr lang="de-DE" sz="1800" dirty="0" err="1">
                <a:effectLst/>
                <a:latin typeface="Arial" panose="020B0604020202020204" pitchFamily="34" charset="0"/>
                <a:ea typeface="Calibri" panose="020F0502020204030204" pitchFamily="34" charset="0"/>
              </a:rPr>
              <a:t>Rectifier</a:t>
            </a:r>
            <a:r>
              <a:rPr lang="de-DE" sz="1800" dirty="0">
                <a:effectLst/>
                <a:latin typeface="Arial" panose="020B0604020202020204" pitchFamily="34" charset="0"/>
                <a:ea typeface="Calibri" panose="020F0502020204030204" pitchFamily="34" charset="0"/>
              </a:rPr>
              <a:t> dient dazu, die Linearität noch weiter aufzubrechen, um die Linearität auszugleichen, die wir einem Bild vielleicht auferlegen, wenn wir es durch die Faltungsoperation schicken</a:t>
            </a:r>
            <a:endParaRPr lang="de-DE" dirty="0"/>
          </a:p>
        </p:txBody>
      </p:sp>
    </p:spTree>
    <p:extLst>
      <p:ext uri="{BB962C8B-B14F-4D97-AF65-F5344CB8AC3E}">
        <p14:creationId xmlns:p14="http://schemas.microsoft.com/office/powerpoint/2010/main" val="6501666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5d54fbc82b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5d54fbc82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5d54fbc82b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5d54fbc82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5d54fbc82b_0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5d54fbc82b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5d54fbc82b_0_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5d54fbc82b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5d54fbc82b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5d54fbc82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5d54fbc82b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5d54fbc82b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5d54fbc82b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5d54fbc82b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5d54fbc82b_0_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5d54fbc82b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c99e65477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c99e65477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5d54fbc82b_0_5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5d54fbc82b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5d54fbc82b_0_6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5d54fbc82b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5d54fbc82b_0_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5d54fbc82b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5d54fbc82b_0_6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5d54fbc82b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5d54fbc82b_0_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5d54fbc82b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5d54fbc82b_0_8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5d54fbc82b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5d54fbc82b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5d54fbc82b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dirty="0"/>
              <a:t>Diese Pooling-Schicht wird schließlich eine Menge Informationen entfernen, selbst ein kleiner 2-by-2 Pooling-"Kern" mit einem 2-Stride entfernt 75 % der Eingabedaten.</a:t>
            </a:r>
          </a:p>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5d54fbc82b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5d54fbc82b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Eine weitere gängige Technik, die mit einem CNN eingesetzt wird, nennt sich "Dropout".</a:t>
            </a:r>
          </a:p>
          <a:p>
            <a:pPr marL="0" lvl="0" indent="0" algn="l" rtl="0">
              <a:spcBef>
                <a:spcPts val="0"/>
              </a:spcBef>
              <a:spcAft>
                <a:spcPts val="0"/>
              </a:spcAft>
              <a:buNone/>
            </a:pPr>
            <a:r>
              <a:rPr lang="de-DE" dirty="0"/>
              <a:t>Dropout kann als eine Form der Regularisierung angesehen werden, die eine zu hohe Anpassung verhindert.</a:t>
            </a:r>
          </a:p>
          <a:p>
            <a:pPr marL="0" lvl="0" indent="0" algn="l" rtl="0">
              <a:spcBef>
                <a:spcPts val="0"/>
              </a:spcBef>
              <a:spcAft>
                <a:spcPts val="0"/>
              </a:spcAft>
              <a:buNone/>
            </a:pPr>
            <a:r>
              <a:rPr lang="de-DE" dirty="0"/>
              <a:t>Während des Trainings werden Neuronen zufällig gelöscht, zusammen mit ihren Verbindungen.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Dadurch wird verhindert, dass sich die Aggregate zu sehr "</a:t>
            </a:r>
            <a:r>
              <a:rPr lang="de-DE" dirty="0" err="1"/>
              <a:t>ko</a:t>
            </a:r>
            <a:r>
              <a:rPr lang="de-DE" dirty="0"/>
              <a:t>-adaptieren".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Lassen Sie uns auch schnell einige der berühmten Architekturen von CNN zeigen!</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5d54fbc82b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5d54fbc82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5d54fbc82b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5d54fbc82b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bafe7e5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bafe7e5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5d54fbc82b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1" name="Google Shape;1561;g5d54fbc82b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5d54fbc82b_0_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5d54fbc82b_0_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g5d54fbc82b_0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9" name="Google Shape;1579;g5d54fbc82b_0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5d54fbc82b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5d54fbc82b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5d54fbc82b_0_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5d54fbc82b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39700" indent="0">
              <a:buNone/>
            </a:pPr>
            <a:r>
              <a:rPr lang="de-DE" dirty="0"/>
              <a:t>Die Gesichtserkennung muss die folgende Frage beantworten: Gibt es ein Gesicht in diesem Bild? </a:t>
            </a:r>
          </a:p>
          <a:p>
            <a:pPr marL="139700" indent="0">
              <a:buNone/>
            </a:pPr>
            <a:r>
              <a:rPr lang="de-DE" dirty="0"/>
              <a:t>Zu wem gehört dieses Gesicht?</a:t>
            </a:r>
          </a:p>
          <a:p>
            <a:pPr marL="139700" indent="0">
              <a:buNone/>
            </a:pPr>
            <a:endParaRPr lang="de-DE" dirty="0"/>
          </a:p>
          <a:p>
            <a:pPr marL="139700" indent="0">
              <a:buNone/>
            </a:pPr>
            <a:r>
              <a:rPr lang="de-DE" dirty="0"/>
              <a:t>Gibt es eine Maske auf diesem Gesicht? Vielleicht können Sie sich auch später fragen, wenn es eine Maske gibt, was für eine Maske ist es?</a:t>
            </a:r>
          </a:p>
        </p:txBody>
      </p:sp>
    </p:spTree>
    <p:extLst>
      <p:ext uri="{BB962C8B-B14F-4D97-AF65-F5344CB8AC3E}">
        <p14:creationId xmlns:p14="http://schemas.microsoft.com/office/powerpoint/2010/main" val="3184414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2183081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Diese Abbildung zeigt die Leistung für verschiedene Modelle bei unterschiedlichen Objektgrößen. So sehen wir, dass alle Methoden bei großen Objekten viel besser abschneiden. Wir sehen auch, dass, obwohl SSD-Modelle typischerweise eine (sehr) schlechte Leistung auf kleinen Objekten haben, sind sie mit </a:t>
            </a:r>
            <a:r>
              <a:rPr lang="de-DE" dirty="0" err="1"/>
              <a:t>Faster</a:t>
            </a:r>
            <a:r>
              <a:rPr lang="de-DE" dirty="0"/>
              <a:t> RCNN und R-FCN großen Objekten konkurrenzfähig und übertreffen sogar diese Metaarchitekturen für die schnelleren und leichteren Merkmalsextraktoren.</a:t>
            </a:r>
          </a:p>
          <a:p>
            <a:endParaRPr lang="de-DE" dirty="0"/>
          </a:p>
          <a:p>
            <a:r>
              <a:rPr lang="de-DE" dirty="0"/>
              <a:t>Die Farbe Orange repräsentiert die mittlere durchschnittliche Präzision bei mittelgroßen </a:t>
            </a:r>
            <a:r>
              <a:rPr lang="de-DE" dirty="0" err="1"/>
              <a:t>Objekten.Und</a:t>
            </a:r>
            <a:r>
              <a:rPr lang="de-DE" dirty="0"/>
              <a:t> diese rosa Farbe repräsentiert die mittlere durchschnittliche Genauigkeit bei kleinen </a:t>
            </a:r>
            <a:r>
              <a:rPr lang="de-DE" dirty="0" err="1"/>
              <a:t>Objekten.Also</a:t>
            </a:r>
            <a:r>
              <a:rPr lang="de-DE" dirty="0"/>
              <a:t> Objekte, die weit von der Kamera entfernt </a:t>
            </a:r>
            <a:r>
              <a:rPr lang="de-DE" dirty="0" err="1"/>
              <a:t>sind.Wenn</a:t>
            </a:r>
            <a:r>
              <a:rPr lang="de-DE" dirty="0"/>
              <a:t> wir uns das hier ansehen, können wir wieder viele Schlussfolgerungen </a:t>
            </a:r>
            <a:r>
              <a:rPr lang="de-DE" dirty="0" err="1"/>
              <a:t>ziehen.Zum</a:t>
            </a:r>
            <a:r>
              <a:rPr lang="de-DE" dirty="0"/>
              <a:t> Beispiel sehen wir, dass insgesamt, wenn die Objekte groß sind, dann schneller, unser CNN arbeitet am </a:t>
            </a:r>
            <a:r>
              <a:rPr lang="de-DE" dirty="0" err="1"/>
              <a:t>besten.Es</a:t>
            </a:r>
            <a:r>
              <a:rPr lang="de-DE" dirty="0"/>
              <a:t> hat die beste durchschnittliche </a:t>
            </a:r>
            <a:r>
              <a:rPr lang="de-DE" dirty="0" err="1"/>
              <a:t>Genauigkeit.Und</a:t>
            </a:r>
            <a:r>
              <a:rPr lang="de-DE" dirty="0"/>
              <a:t> wenn die Objekte mittelgroß sind, also hier, die orangen Farben, sehen wir wieder, dass </a:t>
            </a:r>
            <a:r>
              <a:rPr lang="de-DE" dirty="0" err="1"/>
              <a:t>faster</a:t>
            </a:r>
            <a:r>
              <a:rPr lang="de-DE" dirty="0"/>
              <a:t>, CNN immer noch am genauesten für diese für diese Größe der Objekte </a:t>
            </a:r>
            <a:r>
              <a:rPr lang="de-DE" dirty="0" err="1"/>
              <a:t>ist.Und</a:t>
            </a:r>
            <a:r>
              <a:rPr lang="de-DE" dirty="0"/>
              <a:t> auch wenn wir uns die kleinen Objekte ansehen, also die rosa Farbe hier, sehen wir wieder, dass CNN sehr </a:t>
            </a:r>
            <a:r>
              <a:rPr lang="de-DE" dirty="0" err="1"/>
              <a:t>gut.Und</a:t>
            </a:r>
            <a:r>
              <a:rPr lang="de-DE" dirty="0"/>
              <a:t> hier nur das ist unser CNN-Netzwerk im weißen </a:t>
            </a:r>
            <a:r>
              <a:rPr lang="de-DE" dirty="0" err="1"/>
              <a:t>Kleid.Keiner</a:t>
            </a:r>
            <a:r>
              <a:rPr lang="de-DE" dirty="0"/>
              <a:t> hat ein </a:t>
            </a:r>
            <a:r>
              <a:rPr lang="de-DE" dirty="0" err="1"/>
              <a:t>Rückgrat.Und</a:t>
            </a:r>
            <a:r>
              <a:rPr lang="de-DE" dirty="0"/>
              <a:t> das hier ist </a:t>
            </a:r>
            <a:r>
              <a:rPr lang="de-DE" dirty="0" err="1"/>
              <a:t>schneller.Unser</a:t>
            </a:r>
            <a:r>
              <a:rPr lang="de-DE" dirty="0"/>
              <a:t> CNN mit Inception </a:t>
            </a:r>
            <a:r>
              <a:rPr lang="de-DE" dirty="0" err="1"/>
              <a:t>Resinous</a:t>
            </a:r>
            <a:r>
              <a:rPr lang="de-DE" dirty="0"/>
              <a:t> V zwei als </a:t>
            </a:r>
            <a:r>
              <a:rPr lang="de-DE" dirty="0" err="1"/>
              <a:t>Backbone.Das</a:t>
            </a:r>
            <a:r>
              <a:rPr lang="de-DE" dirty="0"/>
              <a:t> ist also auch etwas, das Sie bei der Auswahl Ihres neuronalen Netzwerks berücksichtigen sollten, je nach der Größe der Objekte, die Sie erkennen </a:t>
            </a:r>
            <a:r>
              <a:rPr lang="de-DE" dirty="0" err="1"/>
              <a:t>möchten.Wenn</a:t>
            </a:r>
            <a:r>
              <a:rPr lang="de-DE" dirty="0"/>
              <a:t> wir uns also die verschiedenen Datensätze ansehen, die es gibt, die öffentlichen Datensätze, dann sehen wir im Allgemeinen sehen wir die gleichen Objekte in kleiner und in großer </a:t>
            </a:r>
            <a:r>
              <a:rPr lang="de-DE" dirty="0" err="1"/>
              <a:t>Größe.Aber</a:t>
            </a:r>
            <a:r>
              <a:rPr lang="de-DE" dirty="0"/>
              <a:t> je nach Anwendung haben Sie vielleicht eine fest installierte Kamera, die nur auf ein bestimmtes </a:t>
            </a:r>
            <a:r>
              <a:rPr lang="de-DE" dirty="0" err="1"/>
              <a:t>spezifisches.Und</a:t>
            </a:r>
            <a:r>
              <a:rPr lang="de-DE" dirty="0"/>
              <a:t> Sie wissen immer, dass das Ding, das Sie erkennen wollen, klein </a:t>
            </a:r>
            <a:r>
              <a:rPr lang="de-DE" dirty="0" err="1"/>
              <a:t>ist.In</a:t>
            </a:r>
            <a:r>
              <a:rPr lang="de-DE" dirty="0"/>
              <a:t> diesem Fall verwenden Sie zum Beispiel Vesser oder CNN, wenn die Zeit nicht begrenzt </a:t>
            </a:r>
            <a:r>
              <a:rPr lang="de-DE" dirty="0" err="1"/>
              <a:t>ist.Wenn</a:t>
            </a:r>
            <a:r>
              <a:rPr lang="de-DE" dirty="0"/>
              <a:t> Sie also genug Zeit haben und es nicht um die Objekterkennung in Echtzeit geht, dann würden Sie schneller auf CNN, weil es hier die naheliegendste Wahl </a:t>
            </a:r>
            <a:r>
              <a:rPr lang="de-DE" dirty="0" err="1"/>
              <a:t>ist.Abgesehen</a:t>
            </a:r>
            <a:r>
              <a:rPr lang="de-DE" dirty="0"/>
              <a:t> davon können wir sehen, dass z. B. die SSD hier bei großen Objekten immer noch sehr gut abschneidet sehr gut im Vergleich zu unserem </a:t>
            </a:r>
            <a:r>
              <a:rPr lang="de-DE" dirty="0" err="1"/>
              <a:t>CNN.Und</a:t>
            </a:r>
            <a:r>
              <a:rPr lang="de-DE" dirty="0"/>
              <a:t> SSD braucht tatsächlich weniger Zeit bei der Konferenz als zum Beispiel </a:t>
            </a:r>
            <a:r>
              <a:rPr lang="de-DE" dirty="0" err="1"/>
              <a:t>Tessera</a:t>
            </a:r>
            <a:r>
              <a:rPr lang="de-DE" dirty="0"/>
              <a:t>, </a:t>
            </a:r>
            <a:r>
              <a:rPr lang="de-DE" dirty="0" err="1"/>
              <a:t>CNN.Das</a:t>
            </a:r>
            <a:r>
              <a:rPr lang="de-DE" dirty="0"/>
              <a:t> heißt, wenn Sie ein Modell suchen, das schnell Vorhersagen machen soll, dann würden Sie vielleicht </a:t>
            </a:r>
            <a:r>
              <a:rPr lang="de-DE" dirty="0" err="1"/>
              <a:t>vielleicht</a:t>
            </a:r>
            <a:r>
              <a:rPr lang="de-DE" dirty="0"/>
              <a:t> ein paar Punkte in Bezug auf die durchschnittliche Genauigkeit verlieren, aber Sie gewinnen ein paar Punkte in Bezug auf die </a:t>
            </a:r>
            <a:r>
              <a:rPr lang="de-DE" dirty="0" err="1"/>
              <a:t>Geschwindigkeit.Das</a:t>
            </a:r>
            <a:r>
              <a:rPr lang="de-DE" dirty="0"/>
              <a:t> ist also eine weitere Sache, die Sie berücksichtigen sollten, und dieses Diagramm ist sehr hilfreich bei der Entscheidungsfindung.</a:t>
            </a:r>
          </a:p>
        </p:txBody>
      </p:sp>
    </p:spTree>
    <p:extLst>
      <p:ext uri="{BB962C8B-B14F-4D97-AF65-F5344CB8AC3E}">
        <p14:creationId xmlns:p14="http://schemas.microsoft.com/office/powerpoint/2010/main" val="6576046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39700" indent="0">
              <a:buFontTx/>
              <a:buNone/>
            </a:pPr>
            <a:r>
              <a:rPr lang="de-DE" sz="1000" dirty="0">
                <a:latin typeface="+mn-lt"/>
              </a:rPr>
              <a:t>Sie müssen auch berücksichtigen, wie sich die Auflösung der Bilder auf Ihr Objekterkennungsmodell auswirkt.</a:t>
            </a:r>
          </a:p>
          <a:p>
            <a:pPr marL="139700" indent="0">
              <a:buFontTx/>
              <a:buNone/>
            </a:pPr>
            <a:endParaRPr lang="de-DE" sz="1000" dirty="0">
              <a:latin typeface="+mn-lt"/>
            </a:endParaRPr>
          </a:p>
          <a:p>
            <a:pPr marL="139700" indent="0">
              <a:buFontTx/>
              <a:buNone/>
            </a:pPr>
            <a:r>
              <a:rPr lang="de-DE" sz="1000" dirty="0">
                <a:latin typeface="+mn-lt"/>
              </a:rPr>
              <a:t>Mit der Auflösung meinen wir also die Breite und die Höhe des Bildes.</a:t>
            </a:r>
          </a:p>
          <a:p>
            <a:pPr marL="139700" indent="0">
              <a:buFontTx/>
              <a:buNone/>
            </a:pPr>
            <a:r>
              <a:rPr lang="de-DE" sz="1000" dirty="0">
                <a:latin typeface="+mn-lt"/>
              </a:rPr>
              <a:t>Und in dem Papier, auf das verwiesen wurde, sehen wir dieses Diagramm hier, wo sie einige Experimente gemacht haben und sie haben uns hier die Ergebnisse gezeigt.</a:t>
            </a:r>
          </a:p>
          <a:p>
            <a:pPr marL="139700" indent="0">
              <a:buFontTx/>
              <a:buNone/>
            </a:pPr>
            <a:r>
              <a:rPr lang="de-DE" sz="1000" dirty="0">
                <a:latin typeface="+mn-lt"/>
              </a:rPr>
              <a:t>Und wie wir sehen können, repräsentiert die blaue Farbe Bilder oder Modelle, die auf Bildern mit einer Auflösung von dreihundert mal dreihundert.</a:t>
            </a:r>
          </a:p>
          <a:p>
            <a:pPr marL="139700" indent="0">
              <a:buFontTx/>
              <a:buNone/>
            </a:pPr>
            <a:endParaRPr lang="de-DE" sz="1000" dirty="0">
              <a:latin typeface="+mn-lt"/>
            </a:endParaRPr>
          </a:p>
          <a:p>
            <a:pPr marL="139700" indent="0">
              <a:buFontTx/>
              <a:buNone/>
            </a:pPr>
            <a:r>
              <a:rPr lang="de-DE" sz="1000" dirty="0">
                <a:latin typeface="+mn-lt"/>
              </a:rPr>
              <a:t>Und die grüne Farbe repräsentiert Modelle, die auf Bildern mit einer Größe von sechshundert mal sechshundert trainiert wurden.</a:t>
            </a:r>
          </a:p>
          <a:p>
            <a:pPr marL="139700" indent="0">
              <a:buFontTx/>
              <a:buNone/>
            </a:pPr>
            <a:endParaRPr lang="de-DE" sz="1000" dirty="0">
              <a:latin typeface="+mn-lt"/>
            </a:endParaRPr>
          </a:p>
          <a:p>
            <a:pPr marL="139700" indent="0">
              <a:buFontTx/>
              <a:buNone/>
            </a:pPr>
            <a:r>
              <a:rPr lang="de-DE" sz="1000" dirty="0">
                <a:latin typeface="+mn-lt"/>
              </a:rPr>
              <a:t>Und wieder steht der Kreis für CNN.</a:t>
            </a:r>
          </a:p>
          <a:p>
            <a:pPr marL="139700" indent="0">
              <a:buFontTx/>
              <a:buNone/>
            </a:pPr>
            <a:endParaRPr lang="de-DE" sz="1000" dirty="0">
              <a:latin typeface="+mn-lt"/>
            </a:endParaRPr>
          </a:p>
          <a:p>
            <a:pPr marL="139700" indent="0">
              <a:buFontTx/>
              <a:buNone/>
            </a:pPr>
            <a:r>
              <a:rPr lang="de-DE" sz="1000" dirty="0">
                <a:latin typeface="+mn-lt"/>
              </a:rPr>
              <a:t>Das Quadrat repräsentiert unsere </a:t>
            </a:r>
            <a:r>
              <a:rPr lang="de-DE" sz="1000" dirty="0" err="1">
                <a:latin typeface="+mn-lt"/>
              </a:rPr>
              <a:t>Offseason</a:t>
            </a:r>
            <a:r>
              <a:rPr lang="de-DE" sz="1000" dirty="0">
                <a:latin typeface="+mn-lt"/>
              </a:rPr>
              <a:t> und das abgerundete Quadrat repräsentiert hier SSD.</a:t>
            </a:r>
          </a:p>
          <a:p>
            <a:pPr marL="139700" indent="0">
              <a:buFontTx/>
              <a:buNone/>
            </a:pPr>
            <a:r>
              <a:rPr lang="de-DE" sz="1000" dirty="0">
                <a:latin typeface="+mn-lt"/>
              </a:rPr>
              <a:t>Von hier aus können wir das also sehen.</a:t>
            </a:r>
          </a:p>
          <a:p>
            <a:pPr marL="139700" indent="0">
              <a:buFontTx/>
              <a:buNone/>
            </a:pPr>
            <a:r>
              <a:rPr lang="de-DE" sz="1000" dirty="0">
                <a:latin typeface="+mn-lt"/>
              </a:rPr>
              <a:t>Wir können einige unmittelbare Dinge sehen, zum Beispiel, wenn wir wählen.</a:t>
            </a:r>
          </a:p>
          <a:p>
            <a:pPr marL="139700" indent="0">
              <a:buFontTx/>
              <a:buNone/>
            </a:pPr>
            <a:r>
              <a:rPr lang="de-DE" sz="1000" dirty="0">
                <a:latin typeface="+mn-lt"/>
              </a:rPr>
              <a:t>Oder wenn wir große Bilder von sechshundert mal sechshundert in unserer Eingabe haben, sehen wir, dass insgesamt </a:t>
            </a:r>
            <a:r>
              <a:rPr lang="de-DE" sz="1000" dirty="0" err="1">
                <a:latin typeface="+mn-lt"/>
              </a:rPr>
              <a:t>Tessera</a:t>
            </a:r>
            <a:r>
              <a:rPr lang="de-DE" sz="1000" dirty="0">
                <a:latin typeface="+mn-lt"/>
              </a:rPr>
              <a:t>,</a:t>
            </a:r>
          </a:p>
          <a:p>
            <a:pPr marL="139700" indent="0">
              <a:buFontTx/>
              <a:buNone/>
            </a:pPr>
            <a:endParaRPr lang="de-DE" sz="1000" dirty="0">
              <a:latin typeface="+mn-lt"/>
            </a:endParaRPr>
          </a:p>
          <a:p>
            <a:pPr marL="139700" indent="0">
              <a:buFontTx/>
              <a:buNone/>
            </a:pPr>
            <a:r>
              <a:rPr lang="de-DE" sz="1000" dirty="0">
                <a:latin typeface="+mn-lt"/>
              </a:rPr>
              <a:t>CNN besser abschneidet. Also die Genauigkeit oder die mittlere durchschnittliche Präzision ist viel besser, wenn man schneller arbeitet.</a:t>
            </a:r>
          </a:p>
          <a:p>
            <a:pPr marL="139700" indent="0">
              <a:buFontTx/>
              <a:buNone/>
            </a:pPr>
            <a:r>
              <a:rPr lang="de-DE" sz="1000" dirty="0">
                <a:latin typeface="+mn-lt"/>
              </a:rPr>
              <a:t>Unser CNN.</a:t>
            </a:r>
          </a:p>
          <a:p>
            <a:pPr marL="139700" indent="0">
              <a:buFontTx/>
              <a:buNone/>
            </a:pPr>
            <a:endParaRPr lang="de-DE" sz="1000" dirty="0">
              <a:latin typeface="+mn-lt"/>
            </a:endParaRPr>
          </a:p>
          <a:p>
            <a:pPr marL="139700" indent="0">
              <a:buFontTx/>
              <a:buNone/>
            </a:pPr>
            <a:r>
              <a:rPr lang="de-DE" sz="1000" dirty="0">
                <a:latin typeface="+mn-lt"/>
              </a:rPr>
              <a:t>Und hier sehen wir, dass am unteren Ende, wenn wir zum Beispiel hier SSD wählen und mit dreihundert </a:t>
            </a:r>
            <a:r>
              <a:rPr lang="de-DE" sz="1000" dirty="0" err="1">
                <a:latin typeface="+mn-lt"/>
              </a:rPr>
              <a:t>dreihundert</a:t>
            </a:r>
            <a:r>
              <a:rPr lang="de-DE" sz="1000" dirty="0">
                <a:latin typeface="+mn-lt"/>
              </a:rPr>
              <a:t> Bildern, sehen Sie, dass wir hier einige gute durchschnittliche Genauigkeiten und sehr gute Geschwindigkeit in Bezug auf die Vorhersage.</a:t>
            </a:r>
          </a:p>
          <a:p>
            <a:pPr marL="139700" indent="0">
              <a:buFontTx/>
              <a:buNone/>
            </a:pPr>
            <a:r>
              <a:rPr lang="de-DE" sz="1000" dirty="0">
                <a:latin typeface="+mn-lt"/>
              </a:rPr>
              <a:t>Das ist also etwas, das Sie auch in Betracht ziehen sollten.</a:t>
            </a:r>
          </a:p>
          <a:p>
            <a:pPr marL="139700" indent="0">
              <a:buFontTx/>
              <a:buNone/>
            </a:pPr>
            <a:r>
              <a:rPr lang="de-DE" sz="1000" dirty="0">
                <a:latin typeface="+mn-lt"/>
              </a:rPr>
              <a:t>Und ich habe das selbst erlebt, als ich in der Industrie gearbeitet habe.</a:t>
            </a:r>
          </a:p>
          <a:p>
            <a:pPr marL="139700" indent="0">
              <a:buFontTx/>
              <a:buNone/>
            </a:pPr>
            <a:r>
              <a:rPr lang="de-DE" sz="1000" dirty="0">
                <a:latin typeface="+mn-lt"/>
              </a:rPr>
              <a:t>Irgendwann haben wir die Größe unserer Bilder geändert, um sie an das neuronale Netzwerk anzupassen, das zum Beispiel sechs mal sechshundert als Eingaben.</a:t>
            </a:r>
          </a:p>
          <a:p>
            <a:pPr marL="139700" indent="0">
              <a:buFontTx/>
              <a:buNone/>
            </a:pPr>
            <a:endParaRPr lang="de-DE" sz="1000" dirty="0">
              <a:latin typeface="+mn-lt"/>
            </a:endParaRPr>
          </a:p>
          <a:p>
            <a:pPr marL="139700" indent="0">
              <a:buFontTx/>
              <a:buNone/>
            </a:pPr>
            <a:r>
              <a:rPr lang="de-DE" sz="1000" dirty="0">
                <a:latin typeface="+mn-lt"/>
              </a:rPr>
              <a:t>Aber ich erkannte, dass, wenn wir irgendwie nachschauen oder einfach einen Bereich in unserem Bild auswählen und diesen Bereich einfach beschneiden können sechshundert mal sechshundert, dann würden wir viel bessere Ergebnisse erhalten, weil das Objekt dann nicht sehr klein aussehen, weil es klein aussehen wird, wenn wir ein großes Bild verkleinern und es nur sechshundert mal sechshundert.</a:t>
            </a:r>
          </a:p>
          <a:p>
            <a:pPr marL="139700" indent="0">
              <a:buFontTx/>
              <a:buNone/>
            </a:pPr>
            <a:endParaRPr lang="de-DE" sz="1000" dirty="0">
              <a:latin typeface="+mn-lt"/>
            </a:endParaRPr>
          </a:p>
          <a:p>
            <a:pPr marL="139700" indent="0">
              <a:buFontTx/>
              <a:buNone/>
            </a:pPr>
            <a:r>
              <a:rPr lang="de-DE" sz="1000" dirty="0">
                <a:latin typeface="+mn-lt"/>
              </a:rPr>
              <a:t>Wir haben also einige Entscheidungen getroffen, basierend auf dem, was wir darüber wissen, wie sich das Modell in Bezug auf die Bildauflösung die beim Training verwendet wurde. Dies ist also etwas, das Sie berücksichtigen sollten.</a:t>
            </a:r>
          </a:p>
          <a:p>
            <a:pPr marL="139700" indent="0">
              <a:buFontTx/>
              <a:buNone/>
            </a:pPr>
            <a:endParaRPr lang="de-DE" sz="1000" dirty="0">
              <a:latin typeface="+mn-lt"/>
            </a:endParaRPr>
          </a:p>
          <a:p>
            <a:pPr marL="139700" indent="0">
              <a:buFontTx/>
              <a:buNone/>
            </a:pPr>
            <a:r>
              <a:rPr lang="de-DE" sz="1000" dirty="0">
                <a:latin typeface="+mn-lt"/>
              </a:rPr>
              <a:t>Denken Sie immer daran, dass, wenn Sie ein bestimmtes Bild, eine bestimmte Größe oder eine bestimmte Bildauflösung für Ihr Modell wählen, dies Wenn Sie ein bestimmtes Bild, eine bestimmte Größe oder eine bestimmte Bildauflösung für Ihr Modell wählen, bedeutet dies, dass Sie jedes Mal, wenn Sie neue Bilder an das Modell übergeben müssen, diese auf diese bestimmte Auflösung anpassen müssen. diese spezifische Auflösung anpassen müssen.</a:t>
            </a:r>
          </a:p>
          <a:p>
            <a:pPr marL="139700" indent="0">
              <a:buFontTx/>
              <a:buNone/>
            </a:pPr>
            <a:endParaRPr lang="de-DE" sz="1000" dirty="0">
              <a:latin typeface="+mn-lt"/>
            </a:endParaRPr>
          </a:p>
          <a:p>
            <a:pPr marL="139700" indent="0">
              <a:buFontTx/>
              <a:buNone/>
            </a:pPr>
            <a:r>
              <a:rPr lang="de-DE" sz="1000" dirty="0">
                <a:latin typeface="+mn-lt"/>
              </a:rPr>
              <a:t>Und wenn Sie kleine Objekte in Ihrem Bild haben und Ihr Bild groß ist, dann passiert Folgendes, wenn Sie wenn Sie es verkleinern, sieht das Objekt sehr klein aus.</a:t>
            </a:r>
          </a:p>
          <a:p>
            <a:pPr marL="139700" indent="0">
              <a:buFontTx/>
              <a:buNone/>
            </a:pPr>
            <a:r>
              <a:rPr lang="de-DE" sz="1000" dirty="0">
                <a:latin typeface="+mn-lt"/>
              </a:rPr>
              <a:t>Und wenn das Objekt sehr klein aussieht, kann es für das neuronale Netzwerk schwieriger sein, es zu erkennen.</a:t>
            </a:r>
          </a:p>
          <a:p>
            <a:pPr marL="139700" indent="0">
              <a:buFontTx/>
              <a:buNone/>
            </a:pPr>
            <a:r>
              <a:rPr lang="de-DE" sz="1000" dirty="0">
                <a:latin typeface="+mn-lt"/>
              </a:rPr>
              <a:t>In diesem speziellen Fall müssen Sie das also für uns herausfinden.</a:t>
            </a:r>
          </a:p>
          <a:p>
            <a:pPr marL="139700" indent="0">
              <a:buFontTx/>
              <a:buNone/>
            </a:pPr>
            <a:r>
              <a:rPr lang="de-DE" sz="1000" dirty="0">
                <a:latin typeface="+mn-lt"/>
              </a:rPr>
              <a:t>Wie ich bereits erwähnt habe, haben wir zum Beispiel einige Prioritätsinformationen verwendet, die wir von einigen Sensoren hatten.</a:t>
            </a:r>
          </a:p>
          <a:p>
            <a:pPr marL="139700" indent="0">
              <a:buFontTx/>
              <a:buNone/>
            </a:pPr>
            <a:endParaRPr lang="de-DE" sz="1000" dirty="0">
              <a:latin typeface="+mn-lt"/>
            </a:endParaRPr>
          </a:p>
          <a:p>
            <a:pPr marL="139700" indent="0">
              <a:buFontTx/>
              <a:buNone/>
            </a:pPr>
            <a:r>
              <a:rPr lang="de-DE" sz="1000" dirty="0">
                <a:latin typeface="+mn-lt"/>
              </a:rPr>
              <a:t>einigen Sensoren hatten, und wir waren in der Lage, zumindest zu sagen, wo das Modell mit einer gewissen relativen Präzision existiert.</a:t>
            </a:r>
          </a:p>
          <a:p>
            <a:pPr marL="139700" indent="0">
              <a:buFontTx/>
              <a:buNone/>
            </a:pPr>
            <a:endParaRPr lang="de-DE" sz="1000" dirty="0">
              <a:latin typeface="+mn-lt"/>
            </a:endParaRPr>
          </a:p>
          <a:p>
            <a:pPr marL="139700" indent="0">
              <a:buFontTx/>
              <a:buNone/>
            </a:pPr>
            <a:r>
              <a:rPr lang="de-DE" sz="1000" dirty="0">
                <a:latin typeface="+mn-lt"/>
              </a:rPr>
              <a:t>Natürlich war das keine gute Entscheidung.</a:t>
            </a:r>
          </a:p>
          <a:p>
            <a:pPr marL="139700" indent="0">
              <a:buFontTx/>
              <a:buNone/>
            </a:pPr>
            <a:endParaRPr lang="de-DE" sz="1000" dirty="0">
              <a:latin typeface="+mn-lt"/>
            </a:endParaRPr>
          </a:p>
          <a:p>
            <a:pPr marL="139700" indent="0">
              <a:buFontTx/>
              <a:buNone/>
            </a:pPr>
            <a:r>
              <a:rPr lang="de-DE" sz="1000" dirty="0">
                <a:latin typeface="+mn-lt"/>
              </a:rPr>
              <a:t>Sonst hätten wir die Objekterkennung mit Deep Learning gar nicht erst eingesetzt.</a:t>
            </a:r>
          </a:p>
          <a:p>
            <a:pPr marL="139700" indent="0">
              <a:buFontTx/>
              <a:buNone/>
            </a:pPr>
            <a:r>
              <a:rPr lang="de-DE" sz="1000" dirty="0">
                <a:latin typeface="+mn-lt"/>
              </a:rPr>
              <a:t>Aber wir hatten eine Art von.</a:t>
            </a:r>
          </a:p>
          <a:p>
            <a:pPr marL="139700" indent="0">
              <a:buFontTx/>
              <a:buNone/>
            </a:pPr>
            <a:r>
              <a:rPr lang="de-DE" sz="1000" dirty="0">
                <a:latin typeface="+mn-lt"/>
              </a:rPr>
              <a:t>Und Informationen, die uns sagen, dass zum Beispiel in dieser bestimmten Region das Objekt existiert.</a:t>
            </a:r>
          </a:p>
          <a:p>
            <a:pPr marL="139700" indent="0">
              <a:buFontTx/>
              <a:buNone/>
            </a:pPr>
            <a:endParaRPr lang="de-DE" sz="1000" dirty="0">
              <a:latin typeface="+mn-lt"/>
            </a:endParaRPr>
          </a:p>
          <a:p>
            <a:pPr marL="139700" indent="0">
              <a:buFontTx/>
              <a:buNone/>
            </a:pPr>
            <a:r>
              <a:rPr lang="de-DE" sz="1000" dirty="0">
                <a:latin typeface="+mn-lt"/>
              </a:rPr>
              <a:t>Was wir also getan haben, war, unser Bild einfach sechshundert mal sechshundert zu verkleinern und das dann von hier aus dem Netzwerk zu übertragen, anstatt die Größe unseres gesamten großen Bildes zu ändern.</a:t>
            </a:r>
          </a:p>
          <a:p>
            <a:pPr marL="139700" indent="0">
              <a:buFontTx/>
              <a:buNone/>
            </a:pPr>
            <a:endParaRPr lang="de-DE" sz="1000" dirty="0">
              <a:latin typeface="+mn-lt"/>
            </a:endParaRPr>
          </a:p>
          <a:p>
            <a:pPr marL="139700" indent="0">
              <a:buFontTx/>
              <a:buNone/>
            </a:pPr>
            <a:r>
              <a:rPr lang="de-DE" sz="1000" dirty="0">
                <a:latin typeface="+mn-lt"/>
              </a:rPr>
              <a:t>Und das sind sehr wichtige Punkte, die Sie bei der Wahl Ihrer Objekterkennungsarchitektur berücksichtigen sollten.</a:t>
            </a:r>
          </a:p>
          <a:p>
            <a:pPr marL="139700" indent="0">
              <a:buFontTx/>
              <a:buNone/>
            </a:pPr>
            <a:endParaRPr lang="de-DE" sz="1000" dirty="0">
              <a:latin typeface="+mn-lt"/>
            </a:endParaRPr>
          </a:p>
          <a:p>
            <a:pPr marL="139700" indent="0">
              <a:buFontTx/>
              <a:buNone/>
            </a:pPr>
            <a:r>
              <a:rPr lang="de-DE" sz="1000" dirty="0">
                <a:latin typeface="+mn-lt"/>
              </a:rPr>
              <a:t>Bei der Auswahl Ihres Objekterkennungsmodells, also der Architektur für Ihren Objekterkennungstest, müssen Sie</a:t>
            </a:r>
          </a:p>
          <a:p>
            <a:pPr marL="139700" indent="0">
              <a:buFontTx/>
              <a:buNone/>
            </a:pPr>
            <a:endParaRPr lang="de-DE" sz="1000" dirty="0">
              <a:latin typeface="+mn-lt"/>
            </a:endParaRPr>
          </a:p>
          <a:p>
            <a:pPr marL="139700" indent="0">
              <a:buFontTx/>
              <a:buNone/>
            </a:pPr>
            <a:r>
              <a:rPr lang="de-DE" sz="1000" dirty="0">
                <a:latin typeface="+mn-lt"/>
              </a:rPr>
              <a:t>müssen Sie auch berücksichtigen, wie sich die Auflösung der Bilder auf Ihr Objekterkennungsmodell auswirkt.</a:t>
            </a:r>
          </a:p>
          <a:p>
            <a:pPr marL="139700" indent="0">
              <a:buFontTx/>
              <a:buNone/>
            </a:pPr>
            <a:endParaRPr lang="de-DE" sz="1000" dirty="0">
              <a:latin typeface="+mn-lt"/>
            </a:endParaRPr>
          </a:p>
          <a:p>
            <a:pPr marL="139700" indent="0">
              <a:buFontTx/>
              <a:buNone/>
            </a:pPr>
            <a:r>
              <a:rPr lang="de-DE" sz="1000" dirty="0">
                <a:latin typeface="+mn-lt"/>
              </a:rPr>
              <a:t>Mit der Auflösung meinen wir also die Breite und die Höhe des Bildes.</a:t>
            </a:r>
          </a:p>
          <a:p>
            <a:pPr marL="139700" indent="0">
              <a:buFontTx/>
              <a:buNone/>
            </a:pPr>
            <a:endParaRPr lang="de-DE" sz="1000" dirty="0">
              <a:latin typeface="+mn-lt"/>
            </a:endParaRPr>
          </a:p>
          <a:p>
            <a:pPr marL="139700" indent="0">
              <a:buFontTx/>
              <a:buNone/>
            </a:pPr>
            <a:r>
              <a:rPr lang="de-DE" sz="1000" dirty="0">
                <a:latin typeface="+mn-lt"/>
              </a:rPr>
              <a:t>Und in dem Papier, auf das verwiesen wurde, sehen wir dieses Diagramm hier, wo sie einige Experimente gemacht haben und sie haben uns hier die Ergebnisse gezeigt.</a:t>
            </a:r>
          </a:p>
          <a:p>
            <a:pPr marL="139700" indent="0">
              <a:buFontTx/>
              <a:buNone/>
            </a:pPr>
            <a:r>
              <a:rPr lang="de-DE" sz="1000" dirty="0">
                <a:latin typeface="+mn-lt"/>
              </a:rPr>
              <a:t>Und wie wir sehen können, repräsentiert die blaue Farbe Bilder oder Modelle, die auf Bildern mit einer Auflösung von dreihundert mal dreihundert.</a:t>
            </a:r>
          </a:p>
          <a:p>
            <a:pPr marL="139700" indent="0">
              <a:buFontTx/>
              <a:buNone/>
            </a:pPr>
            <a:r>
              <a:rPr lang="de-DE" sz="1000" dirty="0">
                <a:latin typeface="+mn-lt"/>
              </a:rPr>
              <a:t>Und die grüne Farbe repräsentiert Modelle, die auf Bildern mit einer Größe von sechshundert mal sechshundert trainiert wurden.</a:t>
            </a:r>
          </a:p>
          <a:p>
            <a:pPr marL="139700" indent="0">
              <a:buFontTx/>
              <a:buNone/>
            </a:pPr>
            <a:endParaRPr lang="de-DE" sz="1000" dirty="0">
              <a:latin typeface="+mn-lt"/>
            </a:endParaRPr>
          </a:p>
          <a:p>
            <a:pPr marL="139700" indent="0">
              <a:buFontTx/>
              <a:buNone/>
            </a:pPr>
            <a:r>
              <a:rPr lang="de-DE" sz="1000" dirty="0">
                <a:latin typeface="+mn-lt"/>
              </a:rPr>
              <a:t>Und wieder steht der Kreis für CNN.</a:t>
            </a:r>
          </a:p>
          <a:p>
            <a:pPr marL="139700" indent="0">
              <a:buFontTx/>
              <a:buNone/>
            </a:pPr>
            <a:endParaRPr lang="de-DE" sz="1000" dirty="0">
              <a:latin typeface="+mn-lt"/>
            </a:endParaRPr>
          </a:p>
          <a:p>
            <a:pPr marL="139700" indent="0">
              <a:buFontTx/>
              <a:buNone/>
            </a:pPr>
            <a:r>
              <a:rPr lang="de-DE" sz="1000" dirty="0">
                <a:latin typeface="+mn-lt"/>
              </a:rPr>
              <a:t>Das Quadrat repräsentiert unsere </a:t>
            </a:r>
            <a:r>
              <a:rPr lang="de-DE" sz="1000" dirty="0" err="1">
                <a:latin typeface="+mn-lt"/>
              </a:rPr>
              <a:t>Offseason</a:t>
            </a:r>
            <a:r>
              <a:rPr lang="de-DE" sz="1000" dirty="0">
                <a:latin typeface="+mn-lt"/>
              </a:rPr>
              <a:t> und das abgerundete Quadrat repräsentiert hier SSD.</a:t>
            </a:r>
          </a:p>
          <a:p>
            <a:pPr marL="139700" indent="0">
              <a:buFontTx/>
              <a:buNone/>
            </a:pPr>
            <a:endParaRPr lang="de-DE" sz="1000" dirty="0">
              <a:latin typeface="+mn-lt"/>
            </a:endParaRPr>
          </a:p>
          <a:p>
            <a:pPr marL="139700" indent="0">
              <a:buFontTx/>
              <a:buNone/>
            </a:pPr>
            <a:r>
              <a:rPr lang="de-DE" sz="1000" dirty="0">
                <a:latin typeface="+mn-lt"/>
              </a:rPr>
              <a:t>Von hier aus können wir das also sehen.</a:t>
            </a:r>
          </a:p>
          <a:p>
            <a:pPr marL="139700" indent="0">
              <a:buFontTx/>
              <a:buNone/>
            </a:pPr>
            <a:endParaRPr lang="de-DE" sz="1000" dirty="0">
              <a:latin typeface="+mn-lt"/>
            </a:endParaRPr>
          </a:p>
          <a:p>
            <a:pPr marL="139700" indent="0">
              <a:buFontTx/>
              <a:buNone/>
            </a:pPr>
            <a:r>
              <a:rPr lang="de-DE" sz="1000" dirty="0">
                <a:latin typeface="+mn-lt"/>
              </a:rPr>
              <a:t>Wir können einige unmittelbare Dinge sehen, zum Beispiel, wenn wir wählen.</a:t>
            </a:r>
          </a:p>
          <a:p>
            <a:pPr marL="139700" indent="0">
              <a:buFontTx/>
              <a:buNone/>
            </a:pPr>
            <a:endParaRPr lang="de-DE" sz="1000" dirty="0">
              <a:latin typeface="+mn-lt"/>
            </a:endParaRPr>
          </a:p>
          <a:p>
            <a:pPr marL="139700" indent="0">
              <a:buFontTx/>
              <a:buNone/>
            </a:pPr>
            <a:r>
              <a:rPr lang="de-DE" sz="1000" dirty="0">
                <a:latin typeface="+mn-lt"/>
              </a:rPr>
              <a:t>Oder wenn wir große Bilder von sechshundert mal sechshundert in unserer Eingabe haben, sehen wir, dass insgesamt </a:t>
            </a:r>
            <a:r>
              <a:rPr lang="de-DE" sz="1000" dirty="0" err="1">
                <a:latin typeface="+mn-lt"/>
              </a:rPr>
              <a:t>Tessera,CNN</a:t>
            </a:r>
            <a:r>
              <a:rPr lang="de-DE" sz="1000" dirty="0">
                <a:latin typeface="+mn-lt"/>
              </a:rPr>
              <a:t> besser abschneidet.</a:t>
            </a:r>
          </a:p>
          <a:p>
            <a:pPr marL="139700" indent="0">
              <a:buFontTx/>
              <a:buNone/>
            </a:pPr>
            <a:endParaRPr lang="de-DE" sz="1000" dirty="0">
              <a:latin typeface="+mn-lt"/>
            </a:endParaRPr>
          </a:p>
          <a:p>
            <a:pPr marL="139700" indent="0">
              <a:buFontTx/>
              <a:buNone/>
            </a:pPr>
            <a:r>
              <a:rPr lang="de-DE" sz="1000" dirty="0">
                <a:latin typeface="+mn-lt"/>
              </a:rPr>
              <a:t>Also die Genauigkeit oder die mittlere durchschnittliche Präzision ist viel besser, wenn man schneller arbeitet. Unser CNN.</a:t>
            </a:r>
          </a:p>
          <a:p>
            <a:pPr marL="139700" indent="0">
              <a:buFontTx/>
              <a:buNone/>
            </a:pPr>
            <a:endParaRPr lang="de-DE" sz="1000" dirty="0">
              <a:latin typeface="+mn-lt"/>
            </a:endParaRPr>
          </a:p>
          <a:p>
            <a:pPr marL="139700" indent="0">
              <a:buFontTx/>
              <a:buNone/>
            </a:pPr>
            <a:r>
              <a:rPr lang="de-DE" sz="1000" dirty="0">
                <a:latin typeface="+mn-lt"/>
              </a:rPr>
              <a:t>Und hier sehen wir, dass am unteren Ende, wenn wir zum Beispiel hier SSD wählen und mit dreihundert </a:t>
            </a:r>
            <a:r>
              <a:rPr lang="de-DE" sz="1000" dirty="0" err="1">
                <a:latin typeface="+mn-lt"/>
              </a:rPr>
              <a:t>dreihundert</a:t>
            </a:r>
            <a:r>
              <a:rPr lang="de-DE" sz="1000" dirty="0">
                <a:latin typeface="+mn-lt"/>
              </a:rPr>
              <a:t> Bildern, sehen Sie, dass wir hier einige gute durchschnittliche Genauigkeiten und sehr gute Geschwindigkeit in Bezug auf die Vorhersage.</a:t>
            </a:r>
          </a:p>
          <a:p>
            <a:pPr marL="139700" indent="0">
              <a:buFontTx/>
              <a:buNone/>
            </a:pPr>
            <a:endParaRPr lang="de-DE" sz="1000" dirty="0">
              <a:latin typeface="+mn-lt"/>
            </a:endParaRPr>
          </a:p>
          <a:p>
            <a:pPr marL="139700" indent="0">
              <a:buFontTx/>
              <a:buNone/>
            </a:pPr>
            <a:r>
              <a:rPr lang="de-DE" sz="1000" dirty="0">
                <a:latin typeface="+mn-lt"/>
              </a:rPr>
              <a:t>Das ist also etwas, das Sie auch in Betracht ziehen sollten.</a:t>
            </a:r>
          </a:p>
          <a:p>
            <a:pPr marL="139700" indent="0">
              <a:buFontTx/>
              <a:buNone/>
            </a:pPr>
            <a:endParaRPr lang="de-DE" sz="1000" dirty="0">
              <a:latin typeface="+mn-lt"/>
            </a:endParaRPr>
          </a:p>
          <a:p>
            <a:pPr marL="139700" indent="0">
              <a:buFontTx/>
              <a:buNone/>
            </a:pPr>
            <a:r>
              <a:rPr lang="de-DE" sz="1000" dirty="0">
                <a:latin typeface="+mn-lt"/>
              </a:rPr>
              <a:t>Und ich habe das selbst erlebt, als ich in der Industrie gearbeitet habe.</a:t>
            </a:r>
          </a:p>
          <a:p>
            <a:pPr marL="139700" indent="0">
              <a:buFontTx/>
              <a:buNone/>
            </a:pPr>
            <a:r>
              <a:rPr lang="de-DE" sz="1000" dirty="0">
                <a:latin typeface="+mn-lt"/>
              </a:rPr>
              <a:t>Irgendwann haben wir die Größe unserer Bilder geändert, um sie an das neuronale Netzwerk anzupassen, das zum Beispiel sechs mal sechshundert als Eingaben.</a:t>
            </a:r>
          </a:p>
          <a:p>
            <a:pPr marL="139700" indent="0">
              <a:buFontTx/>
              <a:buNone/>
            </a:pPr>
            <a:endParaRPr lang="de-DE" sz="1000" dirty="0">
              <a:latin typeface="+mn-lt"/>
            </a:endParaRPr>
          </a:p>
          <a:p>
            <a:pPr marL="139700" indent="0">
              <a:buFontTx/>
              <a:buNone/>
            </a:pPr>
            <a:r>
              <a:rPr lang="de-DE" sz="1000" dirty="0">
                <a:latin typeface="+mn-lt"/>
              </a:rPr>
              <a:t>Aber mir wurde klar, dass wir viel bessere Ergebnisse erzielen würden, wenn wir irgendwie einen Bereich in unserem Bild auswählen und diesen Bereich auf 600 x 600 verkleinern könnten, denn dann würde das Objekt nicht mehr so klein aussehen, wenn wir ein großes Bild verkleinern und es nur auf 600 x 600 verkleinern.</a:t>
            </a:r>
          </a:p>
          <a:p>
            <a:pPr marL="139700" indent="0">
              <a:buFontTx/>
              <a:buNone/>
            </a:pPr>
            <a:endParaRPr lang="de-DE" sz="1000" dirty="0">
              <a:latin typeface="+mn-lt"/>
            </a:endParaRPr>
          </a:p>
          <a:p>
            <a:pPr marL="139700" indent="0">
              <a:buFontTx/>
              <a:buNone/>
            </a:pPr>
            <a:r>
              <a:rPr lang="de-DE" sz="1000" dirty="0">
                <a:latin typeface="+mn-lt"/>
              </a:rPr>
              <a:t>Wir haben also einige Entscheidungen getroffen, basierend auf dem, was wir darüber wissen, wie sich das Modell in Bezug auf die Bildauflösung die beim Training verwendet wurde.</a:t>
            </a:r>
          </a:p>
          <a:p>
            <a:pPr marL="139700" indent="0">
              <a:buFontTx/>
              <a:buNone/>
            </a:pPr>
            <a:endParaRPr lang="de-DE" sz="1000" dirty="0">
              <a:latin typeface="+mn-lt"/>
            </a:endParaRPr>
          </a:p>
          <a:p>
            <a:pPr marL="139700" indent="0">
              <a:buFontTx/>
              <a:buNone/>
            </a:pPr>
            <a:r>
              <a:rPr lang="de-DE" sz="1000" dirty="0">
                <a:latin typeface="+mn-lt"/>
              </a:rPr>
              <a:t>Dies ist also etwas, das Sie berücksichtigen sollten.</a:t>
            </a:r>
          </a:p>
          <a:p>
            <a:pPr marL="139700" indent="0">
              <a:buFontTx/>
              <a:buNone/>
            </a:pPr>
            <a:endParaRPr lang="de-DE" sz="1000" dirty="0">
              <a:latin typeface="+mn-lt"/>
            </a:endParaRPr>
          </a:p>
          <a:p>
            <a:pPr marL="139700" indent="0">
              <a:buFontTx/>
              <a:buNone/>
            </a:pPr>
            <a:r>
              <a:rPr lang="de-DE" sz="1000" dirty="0">
                <a:latin typeface="+mn-lt"/>
              </a:rPr>
              <a:t>Denken Sie immer daran, dass, wenn Sie ein bestimmtes Bild, eine bestimmte Größe oder eine bestimmte Bildauflösung für Ihr Modell wählen, dies Wenn Sie ein bestimmtes Bild, eine bestimmte Größe oder eine bestimmte Bildauflösung für Ihr Modell wählen, bedeutet dies, dass Sie jedes Mal, wenn Sie neue Bilder an das Modell übergeben müssen, diese auf diese bestimmte Auflösung anpassen müssen. diese spezifische Auflösung anpassen müssen.</a:t>
            </a:r>
          </a:p>
          <a:p>
            <a:pPr marL="139700" indent="0">
              <a:buFontTx/>
              <a:buNone/>
            </a:pPr>
            <a:endParaRPr lang="de-DE" sz="1000" dirty="0">
              <a:latin typeface="+mn-lt"/>
            </a:endParaRPr>
          </a:p>
          <a:p>
            <a:pPr marL="139700" indent="0">
              <a:buFontTx/>
              <a:buNone/>
            </a:pPr>
            <a:r>
              <a:rPr lang="de-DE" sz="1000" dirty="0">
                <a:latin typeface="+mn-lt"/>
              </a:rPr>
              <a:t>Und wenn Sie kleine Objekte in Ihrem Bild haben und Ihr Bild groß ist, dann passiert Folgendes, wenn Sie wenn Sie es verkleinern, sieht das Objekt sehr klein aus.</a:t>
            </a:r>
          </a:p>
          <a:p>
            <a:pPr marL="139700" indent="0">
              <a:buFontTx/>
              <a:buNone/>
            </a:pPr>
            <a:endParaRPr lang="de-DE" sz="1000" dirty="0">
              <a:latin typeface="+mn-lt"/>
            </a:endParaRPr>
          </a:p>
          <a:p>
            <a:pPr marL="139700" indent="0">
              <a:buFontTx/>
              <a:buNone/>
            </a:pPr>
            <a:r>
              <a:rPr lang="de-DE" sz="1000" dirty="0">
                <a:latin typeface="+mn-lt"/>
              </a:rPr>
              <a:t>Und wenn das Objekt sehr klein aussieht, kann es für das neuronale Netzwerk schwieriger sein, es zu erkennen.</a:t>
            </a:r>
          </a:p>
          <a:p>
            <a:pPr marL="139700" indent="0">
              <a:buFontTx/>
              <a:buNone/>
            </a:pPr>
            <a:r>
              <a:rPr lang="de-DE" sz="1000" dirty="0">
                <a:latin typeface="+mn-lt"/>
              </a:rPr>
              <a:t>In diesem speziellen Fall müssen Sie das also für uns herausfinden.</a:t>
            </a:r>
          </a:p>
          <a:p>
            <a:pPr marL="139700" indent="0">
              <a:buFontTx/>
              <a:buNone/>
            </a:pPr>
            <a:r>
              <a:rPr lang="de-DE" sz="1000" dirty="0">
                <a:latin typeface="+mn-lt"/>
              </a:rPr>
              <a:t>Wie ich bereits erwähnt habe, haben wir zum Beispiel einige Prioritätsinformationen verwendet, die wir von einigen Sensoren hatten.</a:t>
            </a:r>
          </a:p>
          <a:p>
            <a:pPr marL="139700" indent="0">
              <a:buFontTx/>
              <a:buNone/>
            </a:pPr>
            <a:endParaRPr lang="de-DE" sz="1000" dirty="0">
              <a:latin typeface="+mn-lt"/>
            </a:endParaRPr>
          </a:p>
          <a:p>
            <a:pPr marL="139700" indent="0">
              <a:buFontTx/>
              <a:buNone/>
            </a:pPr>
            <a:r>
              <a:rPr lang="de-DE" sz="1000" dirty="0">
                <a:latin typeface="+mn-lt"/>
              </a:rPr>
              <a:t>Sonst hätten wir die Objekterkennung mit Deep Learning gar nicht erst eingesetzt. Aber wir hatten eine Art von.</a:t>
            </a:r>
          </a:p>
          <a:p>
            <a:pPr marL="139700" indent="0">
              <a:buFontTx/>
              <a:buNone/>
            </a:pPr>
            <a:endParaRPr lang="de-DE" sz="1000" dirty="0">
              <a:latin typeface="+mn-lt"/>
            </a:endParaRPr>
          </a:p>
          <a:p>
            <a:pPr marL="139700" indent="0">
              <a:buFontTx/>
              <a:buNone/>
            </a:pPr>
            <a:r>
              <a:rPr lang="de-DE" sz="1000" dirty="0">
                <a:latin typeface="+mn-lt"/>
              </a:rPr>
              <a:t>Und Informationen, die uns sagen, dass zum Beispiel in dieser bestimmten Region das Objekt existiert.</a:t>
            </a:r>
          </a:p>
          <a:p>
            <a:pPr marL="139700" indent="0">
              <a:buFontTx/>
              <a:buNone/>
            </a:pPr>
            <a:r>
              <a:rPr lang="de-DE" sz="1000" dirty="0">
                <a:latin typeface="+mn-lt"/>
              </a:rPr>
              <a:t>Was wir also getan haben, war, unser Bild einfach sechshundert mal sechshundert zu verkleinern und das dann von hier aus dem Netzwerk zu übertragen, anstatt die Größe unseres gesamten großen Bildes zu ändern.</a:t>
            </a:r>
          </a:p>
          <a:p>
            <a:pPr marL="139700" indent="0">
              <a:buFontTx/>
              <a:buNone/>
            </a:pPr>
            <a:endParaRPr lang="de-DE" sz="1000" dirty="0">
              <a:latin typeface="+mn-lt"/>
            </a:endParaRPr>
          </a:p>
          <a:p>
            <a:pPr marL="139700" indent="0">
              <a:buFontTx/>
              <a:buNone/>
            </a:pPr>
            <a:r>
              <a:rPr lang="de-DE" sz="1000" dirty="0">
                <a:latin typeface="+mn-lt"/>
              </a:rPr>
              <a:t>Und das sind sehr wichtige Punkte, die Sie bei der Wahl Ihrer Objekterkennungsarchitektur berücksichtigen sollten.</a:t>
            </a:r>
          </a:p>
        </p:txBody>
      </p:sp>
    </p:spTree>
    <p:extLst>
      <p:ext uri="{BB962C8B-B14F-4D97-AF65-F5344CB8AC3E}">
        <p14:creationId xmlns:p14="http://schemas.microsoft.com/office/powerpoint/2010/main" val="40590928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39700" indent="0">
              <a:buNone/>
            </a:pPr>
            <a:endParaRPr lang="de-DE" dirty="0"/>
          </a:p>
          <a:p>
            <a:pPr marL="139700" indent="0">
              <a:buNone/>
            </a:pPr>
            <a:r>
              <a:rPr lang="de-DE" sz="1050" dirty="0"/>
              <a:t>Wir haben also auch in Bezug auf die Geschwindigkeit zugelegt.</a:t>
            </a:r>
          </a:p>
          <a:p>
            <a:pPr marL="139700" indent="0">
              <a:buNone/>
            </a:pPr>
            <a:r>
              <a:rPr lang="de-DE" sz="1050" dirty="0"/>
              <a:t>Also nur zwischen zwei Versionen von YOLO.</a:t>
            </a:r>
          </a:p>
          <a:p>
            <a:pPr marL="139700" indent="0">
              <a:buNone/>
            </a:pPr>
            <a:r>
              <a:rPr lang="de-DE" sz="1050" dirty="0"/>
              <a:t>Sie werden also drei Sie werden, bevor wir tatsächlich in Bezug auf Geschwindigkeit und Genauigkeit zu erhöhen.</a:t>
            </a:r>
          </a:p>
          <a:p>
            <a:pPr marL="139700" indent="0">
              <a:buNone/>
            </a:pPr>
            <a:endParaRPr lang="de-DE" dirty="0"/>
          </a:p>
          <a:p>
            <a:pPr marL="139700" indent="0">
              <a:buNone/>
            </a:pPr>
            <a:r>
              <a:rPr lang="de-DE" dirty="0"/>
              <a:t>Aber was wir jetzt wissen müssen oder was wir gerne wissen würden, ist, wie ist das im Vergleich zu den vorher erwähnten neuronalen Netzen wie CNN und SSP? Beginnen wir also mit SSD.</a:t>
            </a:r>
          </a:p>
          <a:p>
            <a:pPr marL="139700" indent="0">
              <a:buNone/>
            </a:pPr>
            <a:r>
              <a:rPr lang="de-DE" dirty="0"/>
              <a:t>SSD ist, wie ich bereits erwähnt habe, normalerweise schneller als </a:t>
            </a:r>
            <a:r>
              <a:rPr lang="de-DE" dirty="0" err="1"/>
              <a:t>Tessera</a:t>
            </a:r>
            <a:r>
              <a:rPr lang="de-DE" dirty="0"/>
              <a:t> und CNN.</a:t>
            </a:r>
          </a:p>
          <a:p>
            <a:pPr marL="139700" indent="0">
              <a:buNone/>
            </a:pPr>
            <a:r>
              <a:rPr lang="de-DE" dirty="0"/>
              <a:t>Wenn wir uns also SSD ansehen.</a:t>
            </a:r>
          </a:p>
          <a:p>
            <a:pPr marL="139700" indent="0">
              <a:buNone/>
            </a:pPr>
            <a:endParaRPr lang="de-DE" dirty="0"/>
          </a:p>
          <a:p>
            <a:pPr marL="139700" indent="0">
              <a:buNone/>
            </a:pPr>
            <a:r>
              <a:rPr lang="de-DE" dirty="0"/>
              <a:t>Wenn sie nicht die gleiche Bildauflösung verwendet haben, können wir nicht direkt vergleichen, sagen wir mal, wir haben nicht die gleichen Bildauflösungen hier, also nehmen wir einfach dreihundertdreihundert Bildauflösungen für SSD und vergleichen es mit vierhundertsechzehn mal vierhundertsechzehn für Ihre.</a:t>
            </a:r>
          </a:p>
          <a:p>
            <a:pPr marL="139700" indent="0">
              <a:buNone/>
            </a:pPr>
            <a:r>
              <a:rPr lang="de-DE" dirty="0"/>
              <a:t>Also hier für uns, wir hatten tatsächlich dreiundvierzig Bilder pro Sekunde in Bezug auf die Geschwindigkeit der Vorhersage, also im Vergleich zu YOLO vorher ist es schneller.</a:t>
            </a:r>
          </a:p>
          <a:p>
            <a:pPr marL="139700" indent="0">
              <a:buNone/>
            </a:pPr>
            <a:endParaRPr lang="de-DE" dirty="0"/>
          </a:p>
          <a:p>
            <a:pPr marL="139700" indent="0">
              <a:buNone/>
            </a:pPr>
            <a:r>
              <a:rPr lang="de-DE" dirty="0"/>
              <a:t>Aber in Bezug auf die Genauigkeit sehen wir hier, dass sie viel, viel niedriger ist als bei YOLO vorher.</a:t>
            </a:r>
          </a:p>
          <a:p>
            <a:pPr marL="139700" indent="0">
              <a:buNone/>
            </a:pPr>
            <a:endParaRPr lang="de-DE" dirty="0"/>
          </a:p>
          <a:p>
            <a:pPr marL="139700" indent="0">
              <a:buNone/>
            </a:pPr>
            <a:r>
              <a:rPr lang="de-DE" dirty="0"/>
              <a:t>Also fast 16 Prozent Unterschied.</a:t>
            </a:r>
          </a:p>
          <a:p>
            <a:pPr marL="139700" indent="0">
              <a:buNone/>
            </a:pPr>
            <a:r>
              <a:rPr lang="de-DE" dirty="0"/>
              <a:t>Und das bedeutet, was würden Sie lieber haben?</a:t>
            </a:r>
          </a:p>
          <a:p>
            <a:pPr marL="139700" indent="0">
              <a:buNone/>
            </a:pPr>
            <a:r>
              <a:rPr lang="de-DE" dirty="0"/>
              <a:t>Hätten Sie hier lieber ein bisschen mehr Geschwindigkeit?</a:t>
            </a:r>
          </a:p>
          <a:p>
            <a:pPr marL="139700" indent="0">
              <a:buNone/>
            </a:pPr>
            <a:endParaRPr lang="de-DE" dirty="0"/>
          </a:p>
          <a:p>
            <a:pPr marL="139700" indent="0">
              <a:buNone/>
            </a:pPr>
            <a:r>
              <a:rPr lang="de-DE" dirty="0"/>
              <a:t>Also etwa oder fünf Bilder mehr pro Sekunde?</a:t>
            </a:r>
          </a:p>
          <a:p>
            <a:pPr marL="139700" indent="0">
              <a:buNone/>
            </a:pPr>
            <a:r>
              <a:rPr lang="de-DE" dirty="0"/>
              <a:t>Oder hätten Sie lieber mehr Präzision bei all der kleinen oder geringeren Geschwindigkeit im Vergleich zur SSD?</a:t>
            </a:r>
          </a:p>
          <a:p>
            <a:pPr marL="139700" indent="0">
              <a:buNone/>
            </a:pPr>
            <a:endParaRPr lang="de-DE" dirty="0"/>
          </a:p>
          <a:p>
            <a:pPr marL="139700" indent="0">
              <a:buNone/>
            </a:pPr>
            <a:r>
              <a:rPr lang="de-DE" dirty="0"/>
              <a:t>Das ist also eine weitere Sache, über die Sie eine Entscheidung treffen müssen.</a:t>
            </a:r>
          </a:p>
          <a:p>
            <a:pPr marL="139700" indent="0">
              <a:buNone/>
            </a:pPr>
            <a:r>
              <a:rPr lang="de-DE" dirty="0"/>
              <a:t>Und natürlich, wenn wir über Geschwindigkeit sprechen, sprechen wir normalerweise über YOLO, obwohl es eine etwas langsamere Geschwindigkeit hat und im Vergleich zu SSD.</a:t>
            </a:r>
          </a:p>
          <a:p>
            <a:pPr marL="139700" indent="0">
              <a:buNone/>
            </a:pPr>
            <a:endParaRPr lang="de-DE" dirty="0"/>
          </a:p>
          <a:p>
            <a:pPr marL="139700" indent="0">
              <a:buNone/>
            </a:pPr>
            <a:r>
              <a:rPr lang="de-DE" dirty="0"/>
              <a:t>Aber die Genauigkeit, die es hat, die durchschnittliche Präzision, die es hat, ist viel, viel besser.</a:t>
            </a:r>
          </a:p>
          <a:p>
            <a:pPr marL="139700" indent="0">
              <a:buNone/>
            </a:pPr>
            <a:r>
              <a:rPr lang="de-DE" dirty="0"/>
              <a:t>Daher verwenden wir hier normalerweise YOLO und auch jenseits von 30 Bildern pro Sekunde sind wir bei der Echtzeit.</a:t>
            </a:r>
          </a:p>
          <a:p>
            <a:pPr marL="139700" indent="0">
              <a:buNone/>
            </a:pPr>
            <a:r>
              <a:rPr lang="de-DE" dirty="0"/>
              <a:t>Diese zusätzlichen sechs oder fünf Bilder pro Sekunde bringen uns also nicht so viele Vorteile im Vergleich zu dem Präzisionsverlust hier. dem Verlust an Präzision hier.</a:t>
            </a:r>
          </a:p>
          <a:p>
            <a:pPr marL="139700" indent="0">
              <a:buNone/>
            </a:pPr>
            <a:endParaRPr lang="de-DE" dirty="0"/>
          </a:p>
          <a:p>
            <a:pPr marL="139700" indent="0">
              <a:buNone/>
            </a:pPr>
            <a:r>
              <a:rPr lang="de-DE" dirty="0"/>
              <a:t>Und schließlich schauen wir uns </a:t>
            </a:r>
            <a:r>
              <a:rPr lang="de-DE" dirty="0" err="1"/>
              <a:t>Tessera</a:t>
            </a:r>
            <a:r>
              <a:rPr lang="de-DE" dirty="0"/>
              <a:t> an, CNN mit den 50 hier, und was wir sehen können, ist das.</a:t>
            </a:r>
          </a:p>
          <a:p>
            <a:pPr marL="139700" indent="0">
              <a:buNone/>
            </a:pPr>
            <a:endParaRPr lang="de-DE" dirty="0"/>
          </a:p>
          <a:p>
            <a:pPr marL="139700" indent="0">
              <a:buNone/>
            </a:pPr>
            <a:r>
              <a:rPr lang="de-DE" dirty="0"/>
              <a:t>Insgesamt ist YOLO besser als </a:t>
            </a:r>
            <a:r>
              <a:rPr lang="de-DE" dirty="0" err="1"/>
              <a:t>Tessera</a:t>
            </a:r>
            <a:r>
              <a:rPr lang="de-DE" dirty="0"/>
              <a:t>, CNN, in Bezug auf die Präzision und in Bezug auf die Bilder pro Sekunde schneller, CNN ist sehr, sehr langsam.</a:t>
            </a:r>
          </a:p>
          <a:p>
            <a:pPr marL="139700" indent="0">
              <a:buNone/>
            </a:pPr>
            <a:endParaRPr lang="de-DE" dirty="0"/>
          </a:p>
          <a:p>
            <a:pPr marL="139700" indent="0">
              <a:buNone/>
            </a:pPr>
            <a:r>
              <a:rPr lang="de-DE" dirty="0"/>
              <a:t>Aber natürlich ist das kein vollständiger Vergleich.</a:t>
            </a:r>
          </a:p>
          <a:p>
            <a:pPr marL="139700" indent="0">
              <a:buNone/>
            </a:pPr>
            <a:r>
              <a:rPr lang="de-DE" dirty="0"/>
              <a:t>Ich sollte das jetzt erwähnen.</a:t>
            </a:r>
          </a:p>
          <a:p>
            <a:pPr marL="139700" indent="0">
              <a:buNone/>
            </a:pPr>
            <a:r>
              <a:rPr lang="de-DE" dirty="0"/>
              <a:t>Wie Sie hier sehen können, zeigen wir zum Beispiel nur Ergebnisse von Ihnen mit </a:t>
            </a:r>
            <a:r>
              <a:rPr lang="de-DE" dirty="0" err="1"/>
              <a:t>Visagie</a:t>
            </a:r>
            <a:r>
              <a:rPr lang="de-DE" dirty="0"/>
              <a:t> 16.</a:t>
            </a:r>
          </a:p>
          <a:p>
            <a:pPr marL="139700" indent="0">
              <a:buNone/>
            </a:pPr>
            <a:r>
              <a:rPr lang="de-DE" dirty="0"/>
              <a:t>Also mit vier, wenn man zum Beispiel das Backbone auf Inception V zwei ändert, dann werden wir wahrscheinlich mehr an Präzision gewinnen.</a:t>
            </a:r>
          </a:p>
          <a:p>
            <a:pPr marL="139700" indent="0">
              <a:buNone/>
            </a:pPr>
            <a:r>
              <a:rPr lang="de-DE" dirty="0"/>
              <a:t>Also werden wir vielleicht näher an diesen Wert hier für YOLO V </a:t>
            </a:r>
            <a:r>
              <a:rPr lang="de-DE" dirty="0" err="1"/>
              <a:t>V</a:t>
            </a:r>
            <a:r>
              <a:rPr lang="de-DE" dirty="0"/>
              <a:t> für kommen.</a:t>
            </a:r>
          </a:p>
          <a:p>
            <a:pPr marL="139700" indent="0">
              <a:buNone/>
            </a:pPr>
            <a:r>
              <a:rPr lang="de-DE" dirty="0"/>
              <a:t>Und das Gleiche gilt für </a:t>
            </a:r>
            <a:r>
              <a:rPr lang="de-DE" dirty="0" err="1"/>
              <a:t>Pazira</a:t>
            </a:r>
            <a:r>
              <a:rPr lang="de-DE" dirty="0"/>
              <a:t>, CNN.</a:t>
            </a:r>
          </a:p>
          <a:p>
            <a:pPr marL="139700" indent="0">
              <a:buNone/>
            </a:pPr>
            <a:r>
              <a:rPr lang="de-DE" dirty="0"/>
              <a:t>Wie Sie sehen können, verwenden wir hier Ihr Netto 50.</a:t>
            </a:r>
          </a:p>
          <a:p>
            <a:pPr marL="139700" indent="0">
              <a:buNone/>
            </a:pPr>
            <a:r>
              <a:rPr lang="de-DE" dirty="0"/>
              <a:t>Und das bedeutet, dass wir keinen gründlichen Vergleich machen.</a:t>
            </a:r>
          </a:p>
          <a:p>
            <a:pPr marL="139700" indent="0">
              <a:buNone/>
            </a:pPr>
            <a:r>
              <a:rPr lang="de-DE" dirty="0"/>
              <a:t>Aber dennoch, insgesamt ist YOLO V for viel, viel besser in Bezug auf Geschwindigkeit und Genauigkeit. Wenn wir also eine Art Kompromiss machen, denke ich, dass YOLO vorher hier am besten abschneidet.</a:t>
            </a:r>
          </a:p>
          <a:p>
            <a:pPr marL="139700" indent="0">
              <a:buNone/>
            </a:pPr>
            <a:endParaRPr lang="de-DE" dirty="0"/>
          </a:p>
          <a:p>
            <a:pPr marL="139700" indent="0">
              <a:buNone/>
            </a:pPr>
            <a:r>
              <a:rPr lang="de-DE" dirty="0"/>
              <a:t>Wenn Sie also das Beste in Bezug auf Geschwindigkeit und Genauigkeit wollen, dann sollten Sie wahrscheinlich mit YOLO gehen und wir werden gehen oder ich werde Ihnen später ein Diagramm zeigen, wie Sie die Entscheidungen auf der Basis der Auswahl treffen, die Sie haben.</a:t>
            </a:r>
          </a:p>
          <a:p>
            <a:pPr marL="139700" indent="0">
              <a:buNone/>
            </a:pPr>
            <a:endParaRPr lang="de-DE" dirty="0"/>
          </a:p>
          <a:p>
            <a:pPr marL="139700" indent="0">
              <a:buNone/>
            </a:pPr>
            <a:r>
              <a:rPr lang="de-DE" dirty="0"/>
              <a:t>Wollen Sie also Echtzeit oder wollen Sie mehr Präzision?</a:t>
            </a:r>
          </a:p>
          <a:p>
            <a:pPr marL="139700" indent="0">
              <a:buNone/>
            </a:pPr>
            <a:r>
              <a:rPr lang="de-DE" dirty="0"/>
              <a:t>Ich werde Ihnen in Zukunft eine Art Leitfaden und Videos zeigen, wie Sie dies tun können.</a:t>
            </a:r>
          </a:p>
          <a:p>
            <a:pPr marL="139700" indent="0">
              <a:buNone/>
            </a:pPr>
            <a:endParaRPr lang="de-DE" dirty="0"/>
          </a:p>
          <a:p>
            <a:pPr marL="139700" indent="0">
              <a:buNone/>
            </a:pPr>
            <a:r>
              <a:rPr lang="de-DE" dirty="0"/>
              <a:t>Bisher haben wir uns SSD und unsere CNN-Netzwerke angesehen, aber wir werden auch das </a:t>
            </a:r>
            <a:r>
              <a:rPr lang="de-DE" dirty="0" err="1"/>
              <a:t>Yulo</a:t>
            </a:r>
            <a:r>
              <a:rPr lang="de-DE" dirty="0"/>
              <a:t>-Netzwerk im Diskurs auch behandeln.</a:t>
            </a:r>
          </a:p>
          <a:p>
            <a:pPr marL="139700" indent="0">
              <a:buNone/>
            </a:pPr>
            <a:r>
              <a:rPr lang="de-DE" dirty="0"/>
              <a:t>Aber in diesem Referenzpapier wird Ihr Deep-Learning-Modell nicht behandelt.</a:t>
            </a:r>
          </a:p>
          <a:p>
            <a:pPr marL="139700" indent="0">
              <a:buNone/>
            </a:pPr>
            <a:endParaRPr lang="de-DE" dirty="0"/>
          </a:p>
          <a:p>
            <a:pPr marL="139700" indent="0">
              <a:buNone/>
            </a:pPr>
            <a:r>
              <a:rPr lang="de-DE" dirty="0"/>
              <a:t>Deshalb habe ich mir die Papiere für Ihren Algorithmus angesehen und den Teil genommen, in dem sie Vergleiche mit SSD und </a:t>
            </a:r>
            <a:r>
              <a:rPr lang="de-DE" dirty="0" err="1"/>
              <a:t>Yulo</a:t>
            </a:r>
            <a:r>
              <a:rPr lang="de-DE" dirty="0"/>
              <a:t> anstellen.</a:t>
            </a:r>
          </a:p>
          <a:p>
            <a:pPr marL="139700" indent="0">
              <a:buNone/>
            </a:pPr>
            <a:endParaRPr lang="de-DE" dirty="0"/>
          </a:p>
          <a:p>
            <a:pPr marL="139700" indent="0">
              <a:buNone/>
            </a:pPr>
            <a:r>
              <a:rPr lang="de-DE" dirty="0"/>
              <a:t>Teil genommen, wo sie Vergleiche mit SSD und CNN anstellen.</a:t>
            </a:r>
          </a:p>
          <a:p>
            <a:pPr marL="139700" indent="0">
              <a:buNone/>
            </a:pPr>
            <a:endParaRPr lang="de-DE" dirty="0"/>
          </a:p>
          <a:p>
            <a:pPr marL="139700" indent="0">
              <a:buNone/>
            </a:pPr>
            <a:r>
              <a:rPr lang="de-DE" dirty="0"/>
              <a:t>Also schauen wir uns erst einmal nur YOLO V 4 an.</a:t>
            </a:r>
          </a:p>
          <a:p>
            <a:pPr marL="139700" indent="0">
              <a:buNone/>
            </a:pPr>
            <a:r>
              <a:rPr lang="de-DE" dirty="0"/>
              <a:t>Also im Moment gibt es eigentlich eine neue Version von YOLO, das ist V fünf.</a:t>
            </a:r>
          </a:p>
          <a:p>
            <a:pPr marL="139700" indent="0">
              <a:buNone/>
            </a:pPr>
            <a:endParaRPr lang="de-DE" dirty="0"/>
          </a:p>
          <a:p>
            <a:pPr marL="139700" indent="0">
              <a:buNone/>
            </a:pPr>
            <a:r>
              <a:rPr lang="de-DE" dirty="0"/>
              <a:t>Das ist der Stand vom Oktober.</a:t>
            </a:r>
          </a:p>
          <a:p>
            <a:pPr marL="139700" indent="0">
              <a:buNone/>
            </a:pPr>
            <a:endParaRPr lang="de-DE" dirty="0"/>
          </a:p>
          <a:p>
            <a:pPr marL="139700" indent="0">
              <a:buNone/>
            </a:pPr>
            <a:r>
              <a:rPr lang="de-DE" dirty="0"/>
              <a:t>Aber die neue Architektur oder die neue V fünf ist eigentlich nur der Code, der veröffentlicht wurde. Und es gibt noch keinen offiziellen Artikel, der veröffentlicht wurde und er ist besser als vorher, was die Genauigkeit angeht.</a:t>
            </a:r>
          </a:p>
          <a:p>
            <a:pPr marL="139700" indent="0">
              <a:buNone/>
            </a:pPr>
            <a:endParaRPr lang="de-DE" dirty="0"/>
          </a:p>
          <a:p>
            <a:pPr marL="139700" indent="0">
              <a:buNone/>
            </a:pPr>
            <a:r>
              <a:rPr lang="de-DE" dirty="0"/>
              <a:t>Aber im Moment werde ich nur das Vorher erwähnen, denn das ist das Papier, in dem wir die Experimente haben, die sie gemacht haben und die Vergleiche mit anderen </a:t>
            </a:r>
            <a:r>
              <a:rPr lang="de-DE" dirty="0" err="1"/>
              <a:t>DiPiero</a:t>
            </a:r>
            <a:r>
              <a:rPr lang="de-DE" dirty="0"/>
              <a:t>-Netzwerken.</a:t>
            </a:r>
          </a:p>
          <a:p>
            <a:pPr marL="139700" indent="0">
              <a:buNone/>
            </a:pPr>
            <a:endParaRPr lang="de-DE" dirty="0"/>
          </a:p>
          <a:p>
            <a:pPr marL="139700" indent="0">
              <a:buNone/>
            </a:pPr>
            <a:r>
              <a:rPr lang="de-DE" dirty="0"/>
              <a:t>Und das ist das, was wir für den Moment brauchen.</a:t>
            </a:r>
          </a:p>
          <a:p>
            <a:pPr marL="139700" indent="0">
              <a:buNone/>
            </a:pPr>
            <a:endParaRPr lang="de-DE" dirty="0"/>
          </a:p>
          <a:p>
            <a:pPr marL="139700" indent="0">
              <a:buNone/>
            </a:pPr>
            <a:r>
              <a:rPr lang="de-DE" dirty="0"/>
              <a:t>Und wie wir hier für Sie sehen können, bevor sie als Backbone CSP Darknet dreiundfünfzig, die eine Art von Klassifizierung Deep-Learning-Modell ist, genau wie Inception V zwei, zum Beispiel, oder resonieren verwendet. Und mit diesem Modell hier, sie haben eine durchschnittliche Präzision von einundvierzig Punkt zwei Prozent. Und wir </a:t>
            </a:r>
            <a:r>
              <a:rPr lang="de-DE" dirty="0" err="1"/>
              <a:t>Dunleavy</a:t>
            </a:r>
            <a:r>
              <a:rPr lang="de-DE" dirty="0"/>
              <a:t>, für wenn wir die Bildauflösung hier ändern, also hier für 16 ist die Größe des Bildes.</a:t>
            </a:r>
          </a:p>
          <a:p>
            <a:pPr marL="139700" indent="0">
              <a:buNone/>
            </a:pPr>
            <a:r>
              <a:rPr lang="de-DE" dirty="0"/>
              <a:t>Also für 16 mal vier, 16, das ist fünf, 12 mal fünf, 12.</a:t>
            </a:r>
          </a:p>
          <a:p>
            <a:pPr marL="139700" indent="0">
              <a:buNone/>
            </a:pPr>
            <a:r>
              <a:rPr lang="de-DE" dirty="0"/>
              <a:t>Und das hier ist sechshundert und acht mal sechshundert und acht.</a:t>
            </a:r>
          </a:p>
          <a:p>
            <a:pPr marL="139700" indent="0">
              <a:buNone/>
            </a:pPr>
            <a:endParaRPr lang="de-DE" dirty="0"/>
          </a:p>
          <a:p>
            <a:pPr marL="139700" indent="0">
              <a:buNone/>
            </a:pPr>
            <a:r>
              <a:rPr lang="de-DE" dirty="0"/>
              <a:t>Und wir können sehen, dass die durchschnittliche Genauigkeit hier hoch ist.</a:t>
            </a:r>
          </a:p>
          <a:p>
            <a:pPr marL="139700" indent="0">
              <a:buNone/>
            </a:pPr>
            <a:r>
              <a:rPr lang="de-DE" dirty="0"/>
              <a:t>Sie liegt also bei dreiundvierzig Prozent.</a:t>
            </a:r>
          </a:p>
          <a:p>
            <a:pPr marL="139700" indent="0">
              <a:buNone/>
            </a:pPr>
            <a:endParaRPr lang="de-DE" dirty="0"/>
          </a:p>
          <a:p>
            <a:pPr marL="139700" indent="0">
              <a:buNone/>
            </a:pPr>
            <a:r>
              <a:rPr lang="de-DE" dirty="0"/>
              <a:t>Und wenn wir uns die vorherige Version von YOLO V drei ansehen, sehen wir, dass sie natürlich die fünfzig drei als Grundgerüst.</a:t>
            </a:r>
          </a:p>
          <a:p>
            <a:pPr marL="139700" indent="0">
              <a:buNone/>
            </a:pPr>
            <a:endParaRPr lang="de-DE" dirty="0"/>
          </a:p>
          <a:p>
            <a:pPr marL="139700" indent="0">
              <a:buNone/>
            </a:pPr>
            <a:r>
              <a:rPr lang="de-DE" dirty="0"/>
              <a:t>Sie haben das nicht verwendet, das war ein Zusatz in vier und die Bildauflösungen, die verwendet wurden, sind drei, vierundzwanzig, sechzehn und </a:t>
            </a:r>
            <a:r>
              <a:rPr lang="de-DE" dirty="0" err="1"/>
              <a:t>sechshundertundacht</a:t>
            </a:r>
            <a:r>
              <a:rPr lang="de-DE" dirty="0"/>
              <a:t>.</a:t>
            </a:r>
          </a:p>
          <a:p>
            <a:pPr marL="139700" indent="0">
              <a:buNone/>
            </a:pPr>
            <a:endParaRPr lang="de-DE" dirty="0"/>
          </a:p>
          <a:p>
            <a:pPr marL="139700" indent="0">
              <a:buNone/>
            </a:pPr>
            <a:r>
              <a:rPr lang="de-DE" b="1" dirty="0"/>
              <a:t>Und gerade hier, wenn wir uns die durchschnittliche Genauigkeit anschauen, sehen wir diesen riesigen Sprung in der Genauigkeit. Von achtundzwanzig Komma zwei Prozent auf einundvierzig Prozent.</a:t>
            </a:r>
          </a:p>
          <a:p>
            <a:pPr marL="139700" indent="0">
              <a:buNone/>
            </a:pPr>
            <a:endParaRPr lang="de-DE" dirty="0"/>
          </a:p>
          <a:p>
            <a:pPr marL="139700" indent="0">
              <a:buNone/>
            </a:pPr>
            <a:endParaRPr lang="de-DE" dirty="0"/>
          </a:p>
          <a:p>
            <a:pPr marL="139700" indent="0">
              <a:buNone/>
            </a:pPr>
            <a:endParaRPr lang="de-DE" dirty="0"/>
          </a:p>
          <a:p>
            <a:pPr marL="139700" indent="0">
              <a:buNone/>
            </a:pPr>
            <a:r>
              <a:rPr lang="de-DE" dirty="0"/>
              <a:t>Hier hatten wir also tatsächlich dreiundvierzig Bilder pro Sekunde in Bezug auf die Geschwindigkeit der Vorhersage, also im Vergleich zu YOLO vorher ist es schneller.</a:t>
            </a:r>
          </a:p>
          <a:p>
            <a:pPr marL="139700" indent="0">
              <a:buNone/>
            </a:pPr>
            <a:endParaRPr lang="de-DE" dirty="0"/>
          </a:p>
          <a:p>
            <a:pPr marL="139700" indent="0">
              <a:buNone/>
            </a:pPr>
            <a:r>
              <a:rPr lang="de-DE" dirty="0"/>
              <a:t>Aber in Bezug auf die Genauigkeit sehen wir hier, dass sie viel, viel niedriger ist als bei YOLO vorher. Also fast 16 Prozent Unterschied.</a:t>
            </a:r>
          </a:p>
          <a:p>
            <a:pPr marL="139700" indent="0">
              <a:buNone/>
            </a:pPr>
            <a:endParaRPr lang="de-DE" dirty="0"/>
          </a:p>
          <a:p>
            <a:pPr marL="139700" indent="0">
              <a:buNone/>
            </a:pPr>
            <a:r>
              <a:rPr lang="de-DE" dirty="0"/>
              <a:t>Und das bedeutet, was würden Sie lieber haben?</a:t>
            </a:r>
          </a:p>
          <a:p>
            <a:pPr marL="139700" indent="0">
              <a:buNone/>
            </a:pPr>
            <a:endParaRPr lang="de-DE" dirty="0"/>
          </a:p>
          <a:p>
            <a:pPr marL="139700" indent="0">
              <a:buNone/>
            </a:pPr>
            <a:r>
              <a:rPr lang="de-DE" dirty="0"/>
              <a:t>Hätten Sie hier lieber ein bisschen mehr Geschwindigkeit?</a:t>
            </a:r>
          </a:p>
          <a:p>
            <a:pPr marL="139700" indent="0">
              <a:buNone/>
            </a:pPr>
            <a:endParaRPr lang="de-DE" dirty="0"/>
          </a:p>
          <a:p>
            <a:pPr marL="139700" indent="0">
              <a:buNone/>
            </a:pPr>
            <a:r>
              <a:rPr lang="de-DE" dirty="0"/>
              <a:t>Also etwa oder fünf Bilder mehr pro Sekunde?</a:t>
            </a:r>
          </a:p>
          <a:p>
            <a:pPr marL="139700" indent="0">
              <a:buNone/>
            </a:pPr>
            <a:endParaRPr lang="de-DE" dirty="0"/>
          </a:p>
          <a:p>
            <a:pPr marL="139700" indent="0">
              <a:buNone/>
            </a:pPr>
            <a:r>
              <a:rPr lang="de-DE" dirty="0"/>
              <a:t>Oder hätten Sie lieber mehr Präzision bei all der kleinen oder geringeren Geschwindigkeit im Vergleich zur SSD?</a:t>
            </a:r>
          </a:p>
          <a:p>
            <a:pPr marL="139700" indent="0">
              <a:buNone/>
            </a:pPr>
            <a:r>
              <a:rPr lang="de-DE" dirty="0"/>
              <a:t>Das ist also eine weitere Sache, über die Sie eine Entscheidung treffen müssen.</a:t>
            </a:r>
          </a:p>
          <a:p>
            <a:pPr marL="139700" indent="0">
              <a:buNone/>
            </a:pPr>
            <a:endParaRPr lang="de-DE" dirty="0"/>
          </a:p>
          <a:p>
            <a:pPr marL="139700" indent="0">
              <a:buNone/>
            </a:pPr>
            <a:r>
              <a:rPr lang="de-DE" dirty="0"/>
              <a:t>Und natürlich, wenn wir über Geschwindigkeit sprechen, sprechen wir normalerweise über YOLO, obwohl es eine etwas langsamere Geschwindigkeit hat und im Vergleich zu SSD.</a:t>
            </a:r>
          </a:p>
          <a:p>
            <a:pPr marL="139700" indent="0">
              <a:buNone/>
            </a:pPr>
            <a:r>
              <a:rPr lang="de-DE" dirty="0"/>
              <a:t>Aber die Genauigkeit, die es hat, die durchschnittliche Präzision, die es hat, ist viel, viel besser.</a:t>
            </a:r>
          </a:p>
          <a:p>
            <a:pPr marL="139700" indent="0">
              <a:buNone/>
            </a:pPr>
            <a:r>
              <a:rPr lang="de-DE" dirty="0"/>
              <a:t>Daher verwenden wir hier normalerweise YOLO und auch jenseits von 30 Bildern pro Sekunde sind wir bei der Echtzeit.</a:t>
            </a:r>
          </a:p>
          <a:p>
            <a:pPr marL="139700" indent="0">
              <a:buNone/>
            </a:pPr>
            <a:r>
              <a:rPr lang="de-DE" dirty="0"/>
              <a:t>Diese zusätzlichen sechs oder fünf Bilder pro Sekunde bringen uns also nicht so viele Vorteile, verglichen mit dem Präzisionsverlust hier.</a:t>
            </a:r>
          </a:p>
          <a:p>
            <a:pPr marL="139700" indent="0">
              <a:buNone/>
            </a:pPr>
            <a:r>
              <a:rPr lang="de-DE" dirty="0"/>
              <a:t>Und schließlich schauen wir uns </a:t>
            </a:r>
            <a:r>
              <a:rPr lang="de-DE" dirty="0" err="1"/>
              <a:t>Tessera</a:t>
            </a:r>
            <a:r>
              <a:rPr lang="de-DE" dirty="0"/>
              <a:t> an, CNN mit den 50 hier, und was wir sehen können, ist das.</a:t>
            </a:r>
          </a:p>
          <a:p>
            <a:pPr marL="139700" indent="0">
              <a:buNone/>
            </a:pPr>
            <a:r>
              <a:rPr lang="de-DE" dirty="0"/>
              <a:t>Insgesamt ist YOLO besser als </a:t>
            </a:r>
            <a:r>
              <a:rPr lang="de-DE" dirty="0" err="1"/>
              <a:t>Tessera</a:t>
            </a:r>
            <a:r>
              <a:rPr lang="de-DE" dirty="0"/>
              <a:t>, CNN, in Bezug auf die Präzision und in Bezug auf die Bilder pro Sekunde</a:t>
            </a:r>
          </a:p>
          <a:p>
            <a:pPr marL="139700" indent="0">
              <a:buNone/>
            </a:pPr>
            <a:endParaRPr lang="de-DE" dirty="0"/>
          </a:p>
          <a:p>
            <a:pPr marL="139700" indent="0">
              <a:buNone/>
            </a:pPr>
            <a:r>
              <a:rPr lang="de-DE" dirty="0"/>
              <a:t>schneller, CNN ist sehr, sehr langsam.</a:t>
            </a:r>
          </a:p>
          <a:p>
            <a:pPr marL="139700" indent="0">
              <a:buNone/>
            </a:pPr>
            <a:r>
              <a:rPr lang="de-DE" dirty="0"/>
              <a:t>Aber natürlich ist das kein vollständiger Vergleich.</a:t>
            </a:r>
          </a:p>
          <a:p>
            <a:pPr marL="139700" indent="0">
              <a:buNone/>
            </a:pPr>
            <a:r>
              <a:rPr lang="de-DE" dirty="0"/>
              <a:t>Ich sollte das jetzt erwähnen.</a:t>
            </a:r>
          </a:p>
          <a:p>
            <a:pPr marL="139700" indent="0">
              <a:buNone/>
            </a:pPr>
            <a:r>
              <a:rPr lang="de-DE" dirty="0"/>
              <a:t>Wie Sie hier sehen können, zeigen wir zum Beispiel nur Ergebnisse von Ihnen mit </a:t>
            </a:r>
            <a:r>
              <a:rPr lang="de-DE" dirty="0" err="1"/>
              <a:t>Visagie</a:t>
            </a:r>
            <a:r>
              <a:rPr lang="de-DE" dirty="0"/>
              <a:t> 16.</a:t>
            </a:r>
          </a:p>
          <a:p>
            <a:pPr marL="139700" indent="0">
              <a:buNone/>
            </a:pPr>
            <a:r>
              <a:rPr lang="de-DE" dirty="0"/>
              <a:t>Also mit vier, wenn man zum Beispiel das Backbone auf Inception V zwei ändert, dann werden wir wahrscheinlich mehr an Präzision gewinnen.</a:t>
            </a:r>
          </a:p>
          <a:p>
            <a:pPr marL="139700" indent="0">
              <a:buNone/>
            </a:pPr>
            <a:r>
              <a:rPr lang="de-DE" dirty="0"/>
              <a:t>Also werden wir vielleicht näher an diesen Wert hier für YOLO V </a:t>
            </a:r>
            <a:r>
              <a:rPr lang="de-DE" dirty="0" err="1"/>
              <a:t>V</a:t>
            </a:r>
            <a:r>
              <a:rPr lang="de-DE" dirty="0"/>
              <a:t> für kommen.</a:t>
            </a:r>
          </a:p>
          <a:p>
            <a:pPr marL="139700" indent="0">
              <a:buNone/>
            </a:pPr>
            <a:r>
              <a:rPr lang="de-DE" dirty="0"/>
              <a:t>Und das Gleiche gilt für </a:t>
            </a:r>
            <a:r>
              <a:rPr lang="de-DE" dirty="0" err="1"/>
              <a:t>Pazira</a:t>
            </a:r>
            <a:r>
              <a:rPr lang="de-DE" dirty="0"/>
              <a:t>, CNN.</a:t>
            </a:r>
          </a:p>
          <a:p>
            <a:pPr marL="139700" indent="0">
              <a:buNone/>
            </a:pPr>
            <a:r>
              <a:rPr lang="de-DE" dirty="0"/>
              <a:t>Wie Sie sehen können, verwenden wir hier Ihr Netto 50.</a:t>
            </a:r>
          </a:p>
          <a:p>
            <a:pPr marL="139700" indent="0">
              <a:buNone/>
            </a:pPr>
            <a:r>
              <a:rPr lang="de-DE" dirty="0"/>
              <a:t>Und das bedeutet, dass wir keinen gründlichen Vergleich machen.</a:t>
            </a:r>
          </a:p>
          <a:p>
            <a:pPr marL="139700" indent="0">
              <a:buNone/>
            </a:pPr>
            <a:r>
              <a:rPr lang="de-DE" dirty="0"/>
              <a:t>Aber dennoch, insgesamt ist YOLO V for viel, viel besser in Bezug auf Geschwindigkeit und Genauigkeit.</a:t>
            </a:r>
          </a:p>
          <a:p>
            <a:pPr marL="139700" indent="0">
              <a:buNone/>
            </a:pPr>
            <a:r>
              <a:rPr lang="de-DE" dirty="0"/>
              <a:t>Wenn wir also eine Art Kompromiss machen, denke ich, dass YOLO vorher hier am besten abschneidet.</a:t>
            </a:r>
          </a:p>
          <a:p>
            <a:pPr marL="139700" indent="0">
              <a:buNone/>
            </a:pPr>
            <a:r>
              <a:rPr lang="de-DE" dirty="0"/>
              <a:t>Wenn Sie also das Beste in Bezug auf Geschwindigkeit und Genauigkeit wollen, dann sollten Sie sich wahrscheinlich für YOLO entscheiden, und wir werden oder ich werde Ihnen später ein Diagramm zeigen, wie Sie die Entscheidungen basierend auf den Möglichkeiten, die Sie haben, treffen können.</a:t>
            </a:r>
          </a:p>
          <a:p>
            <a:pPr marL="139700" indent="0">
              <a:buNone/>
            </a:pPr>
            <a:r>
              <a:rPr lang="de-DE" dirty="0"/>
              <a:t>Wollen Sie also Echtzeit oder wollen Sie mehr Präzision?</a:t>
            </a:r>
          </a:p>
          <a:p>
            <a:pPr marL="139700" indent="0">
              <a:buNone/>
            </a:pPr>
            <a:r>
              <a:rPr lang="de-DE" dirty="0"/>
              <a:t>Ich werde Ihnen in Zukunft eine Art Leitfaden und Videos zeigen, wie Sie das machen können.</a:t>
            </a:r>
          </a:p>
        </p:txBody>
      </p:sp>
    </p:spTree>
    <p:extLst>
      <p:ext uri="{BB962C8B-B14F-4D97-AF65-F5344CB8AC3E}">
        <p14:creationId xmlns:p14="http://schemas.microsoft.com/office/powerpoint/2010/main" val="2354811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bafe7e50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bafe7e50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algn="just"/>
            <a:r>
              <a:rPr lang="de-DE" dirty="0"/>
              <a:t>Frühere Erkennungssysteme verwenden Klassifizierer oder Lokalisierer, um die Erkennung durchzuführen. Sie wenden das Modell auf ein Bild an mehreren Stellen und Skalen an. Regionen mit hoher Punktzahl im Bild werden als Erkennungen betrachtet.</a:t>
            </a:r>
          </a:p>
          <a:p>
            <a:pPr algn="just"/>
            <a:r>
              <a:rPr lang="de-DE" dirty="0"/>
              <a:t>Wir verwenden einen völlig anderen Ansatz. Wir wenden ein einziges neuronales Netzwerk auf das gesamte Bild an. Dieses Netzwerk unterteilt das Bild in Regionen und sagt </a:t>
            </a:r>
            <a:r>
              <a:rPr lang="de-DE" dirty="0" err="1"/>
              <a:t>Bounding</a:t>
            </a:r>
            <a:r>
              <a:rPr lang="de-DE" dirty="0"/>
              <a:t> Boxes und Wahrscheinlichkeiten für jede Region voraus. Diese </a:t>
            </a:r>
            <a:r>
              <a:rPr lang="de-DE" dirty="0" err="1"/>
              <a:t>Bounding</a:t>
            </a:r>
            <a:r>
              <a:rPr lang="de-DE" dirty="0"/>
              <a:t> Boxes werden mit den vorhergesagten Wahrscheinlichkeiten gewichtet.</a:t>
            </a:r>
          </a:p>
        </p:txBody>
      </p:sp>
    </p:spTree>
    <p:extLst>
      <p:ext uri="{BB962C8B-B14F-4D97-AF65-F5344CB8AC3E}">
        <p14:creationId xmlns:p14="http://schemas.microsoft.com/office/powerpoint/2010/main" val="25522096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5c99e65477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5c99e6547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5c99e6547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5c99e6547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g5c99e6547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5" name="Google Shape;1635;g5c99e6547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g5c99e6547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1" name="Google Shape;1641;g5c99e6547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g5c99e65477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8" name="Google Shape;1648;g5c99e6547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5c99e6547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5c99e6547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5c99e6547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2" name="Google Shape;1662;g5c99e6547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5c99e65477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5c99e65477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g5c99e65477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7" name="Google Shape;1677;g5c99e65477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c99e65477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c99e65477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921e0ac3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921e0ac3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5c99e65477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5c99e65477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921e0ac3f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5" name="Google Shape;1695;g921e0ac3f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921e0ac3f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921e0ac3f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921e0ac3f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921e0ac3f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5d54fbc82b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5d54fbc82b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5d54fbc82b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5d54fbc82b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d54fbc82b_0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d54fbc82b_0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g5d54fbc82b_0_1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5d54fbc82b_0_1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5d54fbc82b_0_1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9" name="Google Shape;1739;g5d54fbc82b_0_1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5.xml"/><Relationship Id="rId1" Type="http://schemas.openxmlformats.org/officeDocument/2006/relationships/slideLayout" Target="../slideLayouts/slideLayout11.xml"/><Relationship Id="rId6" Type="http://schemas.openxmlformats.org/officeDocument/2006/relationships/hyperlink" Target="https://bensonruan.com/face-detection-with-face-api-js/"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9.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A852D7-A7A5-485D-8DE0-3159A4CA7609}"/>
              </a:ext>
            </a:extLst>
          </p:cNvPr>
          <p:cNvSpPr>
            <a:spLocks noGrp="1"/>
          </p:cNvSpPr>
          <p:nvPr>
            <p:ph type="title"/>
          </p:nvPr>
        </p:nvSpPr>
        <p:spPr>
          <a:xfrm>
            <a:off x="322989" y="175865"/>
            <a:ext cx="8030789" cy="578974"/>
          </a:xfrm>
        </p:spPr>
        <p:txBody>
          <a:bodyPr/>
          <a:lstStyle/>
          <a:p>
            <a:r>
              <a:rPr lang="de-DE" dirty="0"/>
              <a:t>                          Ziel</a:t>
            </a:r>
          </a:p>
        </p:txBody>
      </p:sp>
      <p:pic>
        <p:nvPicPr>
          <p:cNvPr id="4" name="Grafik 3">
            <a:extLst>
              <a:ext uri="{FF2B5EF4-FFF2-40B4-BE49-F238E27FC236}">
                <a16:creationId xmlns:a16="http://schemas.microsoft.com/office/drawing/2014/main" id="{70856053-5483-43D5-B3B7-E4FE66DC99D6}"/>
              </a:ext>
            </a:extLst>
          </p:cNvPr>
          <p:cNvPicPr>
            <a:picLocks noChangeAspect="1"/>
          </p:cNvPicPr>
          <p:nvPr/>
        </p:nvPicPr>
        <p:blipFill>
          <a:blip r:embed="rId2"/>
          <a:stretch>
            <a:fillRect/>
          </a:stretch>
        </p:blipFill>
        <p:spPr>
          <a:xfrm>
            <a:off x="225778" y="1046017"/>
            <a:ext cx="8513719" cy="3658731"/>
          </a:xfrm>
          <a:prstGeom prst="rect">
            <a:avLst/>
          </a:prstGeom>
        </p:spPr>
      </p:pic>
      <p:sp>
        <p:nvSpPr>
          <p:cNvPr id="3" name="Textfeld 2">
            <a:extLst>
              <a:ext uri="{FF2B5EF4-FFF2-40B4-BE49-F238E27FC236}">
                <a16:creationId xmlns:a16="http://schemas.microsoft.com/office/drawing/2014/main" id="{0A8F899B-F943-EFAC-0D55-3C718D8391F3}"/>
              </a:ext>
            </a:extLst>
          </p:cNvPr>
          <p:cNvSpPr txBox="1"/>
          <p:nvPr/>
        </p:nvSpPr>
        <p:spPr>
          <a:xfrm>
            <a:off x="6387050" y="1416289"/>
            <a:ext cx="522514" cy="307777"/>
          </a:xfrm>
          <a:prstGeom prst="rect">
            <a:avLst/>
          </a:prstGeom>
          <a:noFill/>
        </p:spPr>
        <p:txBody>
          <a:bodyPr wrap="square" rtlCol="0">
            <a:spAutoFit/>
          </a:bodyPr>
          <a:lstStyle/>
          <a:p>
            <a:r>
              <a:rPr lang="de-DE" dirty="0"/>
              <a:t>1</a:t>
            </a:r>
          </a:p>
        </p:txBody>
      </p:sp>
      <p:sp>
        <p:nvSpPr>
          <p:cNvPr id="5" name="Textfeld 4">
            <a:extLst>
              <a:ext uri="{FF2B5EF4-FFF2-40B4-BE49-F238E27FC236}">
                <a16:creationId xmlns:a16="http://schemas.microsoft.com/office/drawing/2014/main" id="{ED833EFA-207D-4D9B-9F52-BE515B917D4A}"/>
              </a:ext>
            </a:extLst>
          </p:cNvPr>
          <p:cNvSpPr txBox="1"/>
          <p:nvPr/>
        </p:nvSpPr>
        <p:spPr>
          <a:xfrm>
            <a:off x="4338383" y="1580230"/>
            <a:ext cx="522514" cy="307777"/>
          </a:xfrm>
          <a:prstGeom prst="rect">
            <a:avLst/>
          </a:prstGeom>
          <a:noFill/>
        </p:spPr>
        <p:txBody>
          <a:bodyPr wrap="square" rtlCol="0">
            <a:spAutoFit/>
          </a:bodyPr>
          <a:lstStyle/>
          <a:p>
            <a:r>
              <a:rPr lang="de-DE" dirty="0"/>
              <a:t>2</a:t>
            </a:r>
          </a:p>
        </p:txBody>
      </p:sp>
      <p:sp>
        <p:nvSpPr>
          <p:cNvPr id="6" name="Textfeld 5">
            <a:extLst>
              <a:ext uri="{FF2B5EF4-FFF2-40B4-BE49-F238E27FC236}">
                <a16:creationId xmlns:a16="http://schemas.microsoft.com/office/drawing/2014/main" id="{EAE7F028-3691-2D38-5675-42592E46A7C8}"/>
              </a:ext>
            </a:extLst>
          </p:cNvPr>
          <p:cNvSpPr txBox="1"/>
          <p:nvPr/>
        </p:nvSpPr>
        <p:spPr>
          <a:xfrm>
            <a:off x="2791536" y="1724066"/>
            <a:ext cx="522514" cy="307777"/>
          </a:xfrm>
          <a:prstGeom prst="rect">
            <a:avLst/>
          </a:prstGeom>
          <a:noFill/>
        </p:spPr>
        <p:txBody>
          <a:bodyPr wrap="square" rtlCol="0">
            <a:spAutoFit/>
          </a:bodyPr>
          <a:lstStyle/>
          <a:p>
            <a:r>
              <a:rPr lang="de-DE" dirty="0"/>
              <a:t>3</a:t>
            </a:r>
          </a:p>
        </p:txBody>
      </p:sp>
      <p:sp>
        <p:nvSpPr>
          <p:cNvPr id="7" name="Textfeld 6">
            <a:extLst>
              <a:ext uri="{FF2B5EF4-FFF2-40B4-BE49-F238E27FC236}">
                <a16:creationId xmlns:a16="http://schemas.microsoft.com/office/drawing/2014/main" id="{050D57B1-ECE5-F87E-08AB-FDBAABB5CF42}"/>
              </a:ext>
            </a:extLst>
          </p:cNvPr>
          <p:cNvSpPr txBox="1"/>
          <p:nvPr/>
        </p:nvSpPr>
        <p:spPr>
          <a:xfrm>
            <a:off x="1101281" y="1877129"/>
            <a:ext cx="522514" cy="307777"/>
          </a:xfrm>
          <a:prstGeom prst="rect">
            <a:avLst/>
          </a:prstGeom>
          <a:noFill/>
        </p:spPr>
        <p:txBody>
          <a:bodyPr wrap="square" rtlCol="0">
            <a:spAutoFit/>
          </a:bodyPr>
          <a:lstStyle/>
          <a:p>
            <a:r>
              <a:rPr lang="de-DE" dirty="0"/>
              <a:t>4</a:t>
            </a:r>
          </a:p>
        </p:txBody>
      </p:sp>
    </p:spTree>
    <p:extLst>
      <p:ext uri="{BB962C8B-B14F-4D97-AF65-F5344CB8AC3E}">
        <p14:creationId xmlns:p14="http://schemas.microsoft.com/office/powerpoint/2010/main" val="675445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0" name="Google Shape;130;p25"/>
          <p:cNvSpPr txBox="1">
            <a:spLocks noGrp="1"/>
          </p:cNvSpPr>
          <p:nvPr>
            <p:ph type="body" idx="1"/>
          </p:nvPr>
        </p:nvSpPr>
        <p:spPr>
          <a:xfrm>
            <a:off x="311700" y="967700"/>
            <a:ext cx="8520600" cy="617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434343"/>
              </a:buClr>
              <a:buSzPts val="2400"/>
              <a:buFont typeface="Montserrat"/>
              <a:buChar char="●"/>
            </a:pPr>
            <a:r>
              <a:rPr lang="en" sz="2400" dirty="0">
                <a:solidFill>
                  <a:srgbClr val="434343"/>
                </a:solidFill>
                <a:latin typeface="Montserrat"/>
                <a:ea typeface="Montserrat"/>
                <a:cs typeface="Montserrat"/>
                <a:sym typeface="Montserrat"/>
              </a:rPr>
              <a:t>Les filtres nous permettent de transformer les images</a:t>
            </a:r>
            <a:endParaRPr sz="2400" dirty="0">
              <a:solidFill>
                <a:srgbClr val="434343"/>
              </a:solidFill>
              <a:latin typeface="Montserrat"/>
              <a:ea typeface="Montserrat"/>
              <a:cs typeface="Montserrat"/>
              <a:sym typeface="Montserrat"/>
            </a:endParaRPr>
          </a:p>
          <a:p>
            <a:pPr marL="0" lvl="0" indent="0" algn="l" rtl="0">
              <a:spcBef>
                <a:spcPts val="1600"/>
              </a:spcBef>
              <a:spcAft>
                <a:spcPts val="0"/>
              </a:spcAft>
              <a:buClr>
                <a:schemeClr val="dk1"/>
              </a:buClr>
              <a:buSzPts val="1100"/>
              <a:buFont typeface="Arial"/>
              <a:buNone/>
            </a:pPr>
            <a:endParaRPr sz="3000" dirty="0">
              <a:solidFill>
                <a:srgbClr val="434343"/>
              </a:solidFill>
              <a:latin typeface="Montserrat"/>
              <a:ea typeface="Montserrat"/>
              <a:cs typeface="Montserrat"/>
              <a:sym typeface="Montserrat"/>
            </a:endParaRPr>
          </a:p>
          <a:p>
            <a:pPr marL="0" marR="0" lvl="0" indent="0" algn="l" rtl="0">
              <a:lnSpc>
                <a:spcPct val="115000"/>
              </a:lnSpc>
              <a:spcBef>
                <a:spcPts val="1600"/>
              </a:spcBef>
              <a:spcAft>
                <a:spcPts val="1600"/>
              </a:spcAft>
              <a:buNone/>
            </a:pPr>
            <a:endParaRPr sz="3000" dirty="0">
              <a:solidFill>
                <a:srgbClr val="434343"/>
              </a:solidFill>
              <a:latin typeface="Montserrat"/>
              <a:ea typeface="Montserrat"/>
              <a:cs typeface="Montserrat"/>
              <a:sym typeface="Montserrat"/>
            </a:endParaRPr>
          </a:p>
        </p:txBody>
      </p:sp>
      <p:graphicFrame>
        <p:nvGraphicFramePr>
          <p:cNvPr id="131" name="Google Shape;131;p25"/>
          <p:cNvGraphicFramePr/>
          <p:nvPr>
            <p:extLst>
              <p:ext uri="{D42A27DB-BD31-4B8C-83A1-F6EECF244321}">
                <p14:modId xmlns:p14="http://schemas.microsoft.com/office/powerpoint/2010/main" val="2799297880"/>
              </p:ext>
            </p:extLst>
          </p:nvPr>
        </p:nvGraphicFramePr>
        <p:xfrm>
          <a:off x="822995" y="2089350"/>
          <a:ext cx="2297100" cy="237726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63125">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2"/>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dirty="0">
                          <a:solidFill>
                            <a:srgbClr val="EFEFEF"/>
                          </a:solidFill>
                        </a:rPr>
                        <a:t>1</a:t>
                      </a:r>
                      <a:endParaRPr dirty="0">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3"/>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4"/>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dirty="0"/>
                        <a:t>0</a:t>
                      </a:r>
                      <a:endParaRPr dirty="0"/>
                    </a:p>
                  </a:txBody>
                  <a:tcPr marL="91425" marR="91425" marT="91425" marB="91425">
                    <a:solidFill>
                      <a:srgbClr val="D9D9D9"/>
                    </a:solidFill>
                  </a:tcPr>
                </a:tc>
                <a:extLst>
                  <a:ext uri="{0D108BD9-81ED-4DB2-BD59-A6C34878D82A}">
                    <a16:rowId xmlns:a16="http://schemas.microsoft.com/office/drawing/2014/main" val="10005"/>
                  </a:ext>
                </a:extLst>
              </a:tr>
            </a:tbl>
          </a:graphicData>
        </a:graphic>
      </p:graphicFrame>
      <p:graphicFrame>
        <p:nvGraphicFramePr>
          <p:cNvPr id="132" name="Google Shape;132;p25"/>
          <p:cNvGraphicFramePr/>
          <p:nvPr>
            <p:extLst>
              <p:ext uri="{D42A27DB-BD31-4B8C-83A1-F6EECF244321}">
                <p14:modId xmlns:p14="http://schemas.microsoft.com/office/powerpoint/2010/main" val="681419264"/>
              </p:ext>
            </p:extLst>
          </p:nvPr>
        </p:nvGraphicFramePr>
        <p:xfrm>
          <a:off x="4572000" y="2571750"/>
          <a:ext cx="1148550" cy="118863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-1</a:t>
                      </a:r>
                      <a:endParaRPr dirty="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33" name="Google Shape;133;p25"/>
          <p:cNvSpPr txBox="1"/>
          <p:nvPr/>
        </p:nvSpPr>
        <p:spPr>
          <a:xfrm>
            <a:off x="4490175" y="4070910"/>
            <a:ext cx="13122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Montserrat"/>
                <a:ea typeface="Montserrat"/>
                <a:cs typeface="Montserrat"/>
                <a:sym typeface="Montserrat"/>
              </a:rPr>
              <a:t>Fitre 3 par 3 </a:t>
            </a:r>
            <a:endParaRPr sz="1200" dirty="0">
              <a:latin typeface="Montserrat"/>
              <a:ea typeface="Montserrat"/>
              <a:cs typeface="Montserrat"/>
              <a:sym typeface="Montserra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1709"/>
        <p:cNvGrpSpPr/>
        <p:nvPr/>
      </p:nvGrpSpPr>
      <p:grpSpPr>
        <a:xfrm>
          <a:off x="0" y="0"/>
          <a:ext cx="0" cy="0"/>
          <a:chOff x="0" y="0"/>
          <a:chExt cx="0" cy="0"/>
        </a:xfrm>
      </p:grpSpPr>
      <p:sp>
        <p:nvSpPr>
          <p:cNvPr id="1710" name="Google Shape;1710;p115"/>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11" name="Google Shape;1711;p1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Montserrat"/>
              <a:buChar char="●"/>
            </a:pPr>
            <a:r>
              <a:rPr lang="en" sz="2400">
                <a:solidFill>
                  <a:srgbClr val="434343"/>
                </a:solidFill>
                <a:latin typeface="Montserrat"/>
                <a:ea typeface="Montserrat"/>
                <a:cs typeface="Montserrat"/>
                <a:sym typeface="Montserrat"/>
              </a:rPr>
              <a:t>En résultat, les labels pour les données d’entraînement finissent par être un large tableau en 2-d (60000,10) :</a:t>
            </a:r>
            <a:endParaRPr sz="2400">
              <a:solidFill>
                <a:srgbClr val="434343"/>
              </a:solidFill>
              <a:latin typeface="Montserrat"/>
              <a:ea typeface="Montserrat"/>
              <a:cs typeface="Montserrat"/>
              <a:sym typeface="Montserrat"/>
            </a:endParaRPr>
          </a:p>
        </p:txBody>
      </p:sp>
      <p:pic>
        <p:nvPicPr>
          <p:cNvPr id="1712" name="Google Shape;1712;p115"/>
          <p:cNvPicPr preferRelativeResize="0"/>
          <p:nvPr/>
        </p:nvPicPr>
        <p:blipFill>
          <a:blip r:embed="rId3">
            <a:alphaModFix/>
          </a:blip>
          <a:stretch>
            <a:fillRect/>
          </a:stretch>
        </p:blipFill>
        <p:spPr>
          <a:xfrm>
            <a:off x="3719725" y="2096651"/>
            <a:ext cx="5157925" cy="27191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1716"/>
        <p:cNvGrpSpPr/>
        <p:nvPr/>
      </p:nvGrpSpPr>
      <p:grpSpPr>
        <a:xfrm>
          <a:off x="0" y="0"/>
          <a:ext cx="0" cy="0"/>
          <a:chOff x="0" y="0"/>
          <a:chExt cx="0" cy="0"/>
        </a:xfrm>
      </p:grpSpPr>
      <p:sp>
        <p:nvSpPr>
          <p:cNvPr id="1717" name="Google Shape;1717;p116"/>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18" name="Google Shape;1718;p1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06400" algn="l" rtl="0">
              <a:lnSpc>
                <a:spcPct val="115000"/>
              </a:lnSpc>
              <a:spcBef>
                <a:spcPts val="0"/>
              </a:spcBef>
              <a:spcAft>
                <a:spcPts val="0"/>
              </a:spcAft>
              <a:buClr>
                <a:srgbClr val="434343"/>
              </a:buClr>
              <a:buSzPts val="2800"/>
              <a:buFont typeface="Montserrat"/>
              <a:buChar char="●"/>
            </a:pPr>
            <a:r>
              <a:rPr lang="en" sz="2800">
                <a:solidFill>
                  <a:srgbClr val="434343"/>
                </a:solidFill>
                <a:latin typeface="Montserrat"/>
                <a:ea typeface="Montserrat"/>
                <a:cs typeface="Montserrat"/>
                <a:sym typeface="Montserrat"/>
              </a:rPr>
              <a:t>Maintenant que nous comprenons bien le dataset MNIST et l’encodage one-hot, appliquons nos nouvelles connaissances aux CNNs avec Keras sur ce dataset !</a:t>
            </a:r>
            <a:endParaRPr sz="2800">
              <a:solidFill>
                <a:srgbClr val="434343"/>
              </a:solidFill>
              <a:latin typeface="Montserrat"/>
              <a:ea typeface="Montserrat"/>
              <a:cs typeface="Montserrat"/>
              <a:sym typeface="Montserra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1722"/>
        <p:cNvGrpSpPr/>
        <p:nvPr/>
      </p:nvGrpSpPr>
      <p:grpSpPr>
        <a:xfrm>
          <a:off x="0" y="0"/>
          <a:ext cx="0" cy="0"/>
          <a:chOff x="0" y="0"/>
          <a:chExt cx="0" cy="0"/>
        </a:xfrm>
      </p:grpSpPr>
      <p:sp>
        <p:nvSpPr>
          <p:cNvPr id="1723" name="Google Shape;1723;p1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ontserrat"/>
                <a:ea typeface="Montserrat"/>
                <a:cs typeface="Montserrat"/>
                <a:sym typeface="Montserrat"/>
              </a:rPr>
              <a:t>CNN avec MNIST</a:t>
            </a:r>
            <a:endParaRPr b="1">
              <a:latin typeface="Montserrat"/>
              <a:ea typeface="Montserrat"/>
              <a:cs typeface="Montserrat"/>
              <a:sym typeface="Montserrat"/>
            </a:endParaRPr>
          </a:p>
        </p:txBody>
      </p:sp>
      <p:sp>
        <p:nvSpPr>
          <p:cNvPr id="1724" name="Google Shape;1724;p1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PARTIE 1 - Data</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1728"/>
        <p:cNvGrpSpPr/>
        <p:nvPr/>
      </p:nvGrpSpPr>
      <p:grpSpPr>
        <a:xfrm>
          <a:off x="0" y="0"/>
          <a:ext cx="0" cy="0"/>
          <a:chOff x="0" y="0"/>
          <a:chExt cx="0" cy="0"/>
        </a:xfrm>
      </p:grpSpPr>
      <p:sp>
        <p:nvSpPr>
          <p:cNvPr id="1729" name="Google Shape;1729;p11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ontserrat"/>
                <a:ea typeface="Montserrat"/>
                <a:cs typeface="Montserrat"/>
                <a:sym typeface="Montserrat"/>
              </a:rPr>
              <a:t>CNN avec MNIST</a:t>
            </a:r>
            <a:endParaRPr b="1">
              <a:latin typeface="Montserrat"/>
              <a:ea typeface="Montserrat"/>
              <a:cs typeface="Montserrat"/>
              <a:sym typeface="Montserrat"/>
            </a:endParaRPr>
          </a:p>
        </p:txBody>
      </p:sp>
      <p:sp>
        <p:nvSpPr>
          <p:cNvPr id="1730" name="Google Shape;1730;p11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PARTIE 2 - Modèle et Entraînement</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Shape 1734"/>
        <p:cNvGrpSpPr/>
        <p:nvPr/>
      </p:nvGrpSpPr>
      <p:grpSpPr>
        <a:xfrm>
          <a:off x="0" y="0"/>
          <a:ext cx="0" cy="0"/>
          <a:chOff x="0" y="0"/>
          <a:chExt cx="0" cy="0"/>
        </a:xfrm>
      </p:grpSpPr>
      <p:sp>
        <p:nvSpPr>
          <p:cNvPr id="1735" name="Google Shape;1735;p1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ontserrat"/>
                <a:ea typeface="Montserrat"/>
                <a:cs typeface="Montserrat"/>
                <a:sym typeface="Montserrat"/>
              </a:rPr>
              <a:t>CNN avec MNIST</a:t>
            </a:r>
            <a:endParaRPr b="1">
              <a:latin typeface="Montserrat"/>
              <a:ea typeface="Montserrat"/>
              <a:cs typeface="Montserrat"/>
              <a:sym typeface="Montserrat"/>
            </a:endParaRPr>
          </a:p>
        </p:txBody>
      </p:sp>
      <p:sp>
        <p:nvSpPr>
          <p:cNvPr id="1736" name="Google Shape;1736;p1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PARTIE 3 - Évaluation du Modèle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1740"/>
        <p:cNvGrpSpPr/>
        <p:nvPr/>
      </p:nvGrpSpPr>
      <p:grpSpPr>
        <a:xfrm>
          <a:off x="0" y="0"/>
          <a:ext cx="0" cy="0"/>
          <a:chOff x="0" y="0"/>
          <a:chExt cx="0" cy="0"/>
        </a:xfrm>
      </p:grpSpPr>
      <p:sp>
        <p:nvSpPr>
          <p:cNvPr id="1741" name="Google Shape;1741;p1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ontserrat"/>
                <a:ea typeface="Montserrat"/>
                <a:cs typeface="Montserrat"/>
                <a:sym typeface="Montserrat"/>
              </a:rPr>
              <a:t>CNN avec CIFAR-10</a:t>
            </a:r>
            <a:endParaRPr b="1">
              <a:latin typeface="Montserrat"/>
              <a:ea typeface="Montserrat"/>
              <a:cs typeface="Montserrat"/>
              <a:sym typeface="Montserrat"/>
            </a:endParaRPr>
          </a:p>
        </p:txBody>
      </p:sp>
      <p:sp>
        <p:nvSpPr>
          <p:cNvPr id="1742" name="Google Shape;1742;p1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PARTIE 1 - Data</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1746"/>
        <p:cNvGrpSpPr/>
        <p:nvPr/>
      </p:nvGrpSpPr>
      <p:grpSpPr>
        <a:xfrm>
          <a:off x="0" y="0"/>
          <a:ext cx="0" cy="0"/>
          <a:chOff x="0" y="0"/>
          <a:chExt cx="0" cy="0"/>
        </a:xfrm>
      </p:grpSpPr>
      <p:sp>
        <p:nvSpPr>
          <p:cNvPr id="1747" name="Google Shape;1747;p121"/>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48" name="Google Shape;1748;p121"/>
          <p:cNvSpPr txBox="1">
            <a:spLocks noGrp="1"/>
          </p:cNvSpPr>
          <p:nvPr>
            <p:ph type="body" idx="1"/>
          </p:nvPr>
        </p:nvSpPr>
        <p:spPr>
          <a:xfrm>
            <a:off x="311700" y="1152475"/>
            <a:ext cx="87453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 dataset CIFAR-10 sont des images 32x32 de 10 objets différents :</a:t>
            </a:r>
            <a:endParaRPr sz="3000">
              <a:solidFill>
                <a:srgbClr val="434343"/>
              </a:solidFill>
              <a:latin typeface="Montserrat"/>
              <a:ea typeface="Montserrat"/>
              <a:cs typeface="Montserrat"/>
              <a:sym typeface="Montserrat"/>
            </a:endParaRPr>
          </a:p>
          <a:p>
            <a:pPr marL="1371600" marR="0" lvl="1"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Avion, Voiture, Oiseau, Chat, Cerf, Chien, Grenouille, Cheval, Bateau, Camion</a:t>
            </a:r>
            <a:endParaRPr sz="3000">
              <a:solidFill>
                <a:srgbClr val="434343"/>
              </a:solidFill>
              <a:latin typeface="Montserrat"/>
              <a:ea typeface="Montserrat"/>
              <a:cs typeface="Montserrat"/>
              <a:sym typeface="Montserrat"/>
            </a:endParaRPr>
          </a:p>
          <a:p>
            <a:pPr marL="1371600" marR="0" lvl="1"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Ce sont des images en couleur !</a:t>
            </a:r>
            <a:endParaRPr sz="3000">
              <a:solidFill>
                <a:srgbClr val="434343"/>
              </a:solidFill>
              <a:latin typeface="Montserrat"/>
              <a:ea typeface="Montserrat"/>
              <a:cs typeface="Montserrat"/>
              <a:sym typeface="Montserrat"/>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Shape 1752"/>
        <p:cNvGrpSpPr/>
        <p:nvPr/>
      </p:nvGrpSpPr>
      <p:grpSpPr>
        <a:xfrm>
          <a:off x="0" y="0"/>
          <a:ext cx="0" cy="0"/>
          <a:chOff x="0" y="0"/>
          <a:chExt cx="0" cy="0"/>
        </a:xfrm>
      </p:grpSpPr>
      <p:sp>
        <p:nvSpPr>
          <p:cNvPr id="1753" name="Google Shape;1753;p122"/>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54" name="Google Shape;1754;p1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Dans cette série de vidéos, nous ré-utiliserons une grande partie du code CNN précédent, nous nous concentrerons donc uniquement sur les nouveaux ajouts dus à l'introduction de 3 canaux de couleur (RGB).</a:t>
            </a:r>
            <a:endParaRPr sz="3000">
              <a:solidFill>
                <a:srgbClr val="434343"/>
              </a:solidFill>
              <a:latin typeface="Montserrat"/>
              <a:ea typeface="Montserrat"/>
              <a:cs typeface="Montserrat"/>
              <a:sym typeface="Montserrat"/>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Shape 1758"/>
        <p:cNvGrpSpPr/>
        <p:nvPr/>
      </p:nvGrpSpPr>
      <p:grpSpPr>
        <a:xfrm>
          <a:off x="0" y="0"/>
          <a:ext cx="0" cy="0"/>
          <a:chOff x="0" y="0"/>
          <a:chExt cx="0" cy="0"/>
        </a:xfrm>
      </p:grpSpPr>
      <p:sp>
        <p:nvSpPr>
          <p:cNvPr id="1759" name="Google Shape;1759;p1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ontserrat"/>
                <a:ea typeface="Montserrat"/>
                <a:cs typeface="Montserrat"/>
                <a:sym typeface="Montserrat"/>
              </a:rPr>
              <a:t>CNN avec CIFAR-10</a:t>
            </a:r>
            <a:endParaRPr b="1">
              <a:latin typeface="Montserrat"/>
              <a:ea typeface="Montserrat"/>
              <a:cs typeface="Montserrat"/>
              <a:sym typeface="Montserrat"/>
            </a:endParaRPr>
          </a:p>
        </p:txBody>
      </p:sp>
      <p:sp>
        <p:nvSpPr>
          <p:cNvPr id="1760" name="Google Shape;1760;p1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PARTIE 2 - Évaluation du Modèle</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Shape 1764"/>
        <p:cNvGrpSpPr/>
        <p:nvPr/>
      </p:nvGrpSpPr>
      <p:grpSpPr>
        <a:xfrm>
          <a:off x="0" y="0"/>
          <a:ext cx="0" cy="0"/>
          <a:chOff x="0" y="0"/>
          <a:chExt cx="0" cy="0"/>
        </a:xfrm>
      </p:grpSpPr>
      <p:sp>
        <p:nvSpPr>
          <p:cNvPr id="1765" name="Google Shape;1765;p124"/>
          <p:cNvSpPr txBox="1">
            <a:spLocks noGrp="1"/>
          </p:cNvSpPr>
          <p:nvPr>
            <p:ph type="ctrTitle"/>
          </p:nvPr>
        </p:nvSpPr>
        <p:spPr>
          <a:xfrm>
            <a:off x="311708" y="202820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a:latin typeface="Montserrat"/>
                <a:ea typeface="Montserrat"/>
                <a:cs typeface="Montserrat"/>
                <a:sym typeface="Montserrat"/>
              </a:rPr>
              <a:t>Téléchargement </a:t>
            </a:r>
            <a:endParaRPr b="1">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b="1">
                <a:latin typeface="Montserrat"/>
                <a:ea typeface="Montserrat"/>
                <a:cs typeface="Montserrat"/>
                <a:sym typeface="Montserrat"/>
              </a:rPr>
              <a:t>Des Données Images</a:t>
            </a:r>
            <a:endParaRPr b="1">
              <a:latin typeface="Montserrat"/>
              <a:ea typeface="Montserrat"/>
              <a:cs typeface="Montserrat"/>
              <a:sym typeface="Montserrat"/>
            </a:endParaRPr>
          </a:p>
          <a:p>
            <a:pPr marL="0" lvl="0" indent="0" algn="ctr" rtl="0">
              <a:spcBef>
                <a:spcPts val="0"/>
              </a:spcBef>
              <a:spcAft>
                <a:spcPts val="0"/>
              </a:spcAft>
              <a:buNone/>
            </a:pPr>
            <a:endParaRPr b="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9" name="Google Shape;139;p26"/>
          <p:cNvSpPr txBox="1">
            <a:spLocks noGrp="1"/>
          </p:cNvSpPr>
          <p:nvPr>
            <p:ph type="body" idx="1"/>
          </p:nvPr>
        </p:nvSpPr>
        <p:spPr>
          <a:xfrm>
            <a:off x="311700" y="967700"/>
            <a:ext cx="8520600" cy="617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434343"/>
              </a:buClr>
              <a:buSzPts val="2400"/>
              <a:buFont typeface="Montserrat"/>
              <a:buChar char="●"/>
            </a:pPr>
            <a:r>
              <a:rPr lang="en" sz="2400">
                <a:solidFill>
                  <a:srgbClr val="434343"/>
                </a:solidFill>
                <a:latin typeface="Montserrat"/>
                <a:ea typeface="Montserrat"/>
                <a:cs typeface="Montserrat"/>
                <a:sym typeface="Montserrat"/>
              </a:rPr>
              <a:t>Les filtres nous permettent de transformer les images</a:t>
            </a:r>
            <a:endParaRPr sz="2400">
              <a:solidFill>
                <a:srgbClr val="434343"/>
              </a:solidFill>
              <a:latin typeface="Montserrat"/>
              <a:ea typeface="Montserrat"/>
              <a:cs typeface="Montserrat"/>
              <a:sym typeface="Montserrat"/>
            </a:endParaRPr>
          </a:p>
          <a:p>
            <a:pPr marL="0" lvl="0" indent="0" algn="l" rtl="0">
              <a:spcBef>
                <a:spcPts val="1600"/>
              </a:spcBef>
              <a:spcAft>
                <a:spcPts val="0"/>
              </a:spcAft>
              <a:buClr>
                <a:schemeClr val="dk1"/>
              </a:buClr>
              <a:buSzPts val="1100"/>
              <a:buFont typeface="Arial"/>
              <a:buNone/>
            </a:pPr>
            <a:endParaRPr sz="3000">
              <a:solidFill>
                <a:srgbClr val="434343"/>
              </a:solidFill>
              <a:latin typeface="Montserrat"/>
              <a:ea typeface="Montserrat"/>
              <a:cs typeface="Montserrat"/>
              <a:sym typeface="Montserrat"/>
            </a:endParaRPr>
          </a:p>
          <a:p>
            <a:pPr marL="0" marR="0" lvl="0" indent="0" algn="l" rtl="0">
              <a:lnSpc>
                <a:spcPct val="115000"/>
              </a:lnSpc>
              <a:spcBef>
                <a:spcPts val="1600"/>
              </a:spcBef>
              <a:spcAft>
                <a:spcPts val="1600"/>
              </a:spcAft>
              <a:buNone/>
            </a:pPr>
            <a:endParaRPr sz="3000">
              <a:solidFill>
                <a:srgbClr val="434343"/>
              </a:solidFill>
              <a:latin typeface="Montserrat"/>
              <a:ea typeface="Montserrat"/>
              <a:cs typeface="Montserrat"/>
              <a:sym typeface="Montserrat"/>
            </a:endParaRPr>
          </a:p>
        </p:txBody>
      </p:sp>
      <p:graphicFrame>
        <p:nvGraphicFramePr>
          <p:cNvPr id="140" name="Google Shape;140;p26"/>
          <p:cNvGraphicFramePr/>
          <p:nvPr/>
        </p:nvGraphicFramePr>
        <p:xfrm>
          <a:off x="55350" y="1891500"/>
          <a:ext cx="2297100" cy="237726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63125">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2"/>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3"/>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4"/>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5"/>
                  </a:ext>
                </a:extLst>
              </a:tr>
            </a:tbl>
          </a:graphicData>
        </a:graphic>
      </p:graphicFrame>
      <p:sp>
        <p:nvSpPr>
          <p:cNvPr id="141" name="Google Shape;141;p26"/>
          <p:cNvSpPr/>
          <p:nvPr/>
        </p:nvSpPr>
        <p:spPr>
          <a:xfrm>
            <a:off x="58275" y="1890500"/>
            <a:ext cx="1148700" cy="1177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 name="Google Shape;142;p26"/>
          <p:cNvCxnSpPr/>
          <p:nvPr/>
        </p:nvCxnSpPr>
        <p:spPr>
          <a:xfrm>
            <a:off x="1185150" y="1885500"/>
            <a:ext cx="3170100" cy="831300"/>
          </a:xfrm>
          <a:prstGeom prst="straightConnector1">
            <a:avLst/>
          </a:prstGeom>
          <a:noFill/>
          <a:ln w="19050" cap="flat" cmpd="sng">
            <a:solidFill>
              <a:srgbClr val="EA9999"/>
            </a:solidFill>
            <a:prstDash val="dash"/>
            <a:round/>
            <a:headEnd type="none" w="med" len="med"/>
            <a:tailEnd type="none" w="med" len="med"/>
          </a:ln>
        </p:spPr>
      </p:cxnSp>
      <p:sp>
        <p:nvSpPr>
          <p:cNvPr id="143" name="Google Shape;143;p26"/>
          <p:cNvSpPr txBox="1"/>
          <p:nvPr/>
        </p:nvSpPr>
        <p:spPr>
          <a:xfrm>
            <a:off x="3118350" y="4034075"/>
            <a:ext cx="13122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Montserrat"/>
                <a:ea typeface="Montserrat"/>
                <a:cs typeface="Montserrat"/>
                <a:sym typeface="Montserrat"/>
              </a:rPr>
              <a:t>Filtre 3 par 3  </a:t>
            </a:r>
            <a:endParaRPr sz="1200">
              <a:latin typeface="Montserrat"/>
              <a:ea typeface="Montserrat"/>
              <a:cs typeface="Montserrat"/>
              <a:sym typeface="Montserrat"/>
            </a:endParaRPr>
          </a:p>
        </p:txBody>
      </p:sp>
      <p:cxnSp>
        <p:nvCxnSpPr>
          <p:cNvPr id="144" name="Google Shape;144;p26"/>
          <p:cNvCxnSpPr/>
          <p:nvPr/>
        </p:nvCxnSpPr>
        <p:spPr>
          <a:xfrm>
            <a:off x="55350" y="1885500"/>
            <a:ext cx="3143100" cy="836400"/>
          </a:xfrm>
          <a:prstGeom prst="straightConnector1">
            <a:avLst/>
          </a:prstGeom>
          <a:noFill/>
          <a:ln w="19050" cap="flat" cmpd="sng">
            <a:solidFill>
              <a:srgbClr val="EA9999"/>
            </a:solidFill>
            <a:prstDash val="dash"/>
            <a:round/>
            <a:headEnd type="none" w="med" len="med"/>
            <a:tailEnd type="none" w="med" len="med"/>
          </a:ln>
        </p:spPr>
      </p:cxnSp>
      <p:cxnSp>
        <p:nvCxnSpPr>
          <p:cNvPr id="145" name="Google Shape;145;p26"/>
          <p:cNvCxnSpPr/>
          <p:nvPr/>
        </p:nvCxnSpPr>
        <p:spPr>
          <a:xfrm>
            <a:off x="82550" y="3067700"/>
            <a:ext cx="3115800" cy="826200"/>
          </a:xfrm>
          <a:prstGeom prst="straightConnector1">
            <a:avLst/>
          </a:prstGeom>
          <a:noFill/>
          <a:ln w="19050" cap="flat" cmpd="sng">
            <a:solidFill>
              <a:srgbClr val="EA9999"/>
            </a:solidFill>
            <a:prstDash val="dash"/>
            <a:round/>
            <a:headEnd type="none" w="med" len="med"/>
            <a:tailEnd type="none" w="med" len="med"/>
          </a:ln>
        </p:spPr>
      </p:cxnSp>
      <p:cxnSp>
        <p:nvCxnSpPr>
          <p:cNvPr id="146" name="Google Shape;146;p26"/>
          <p:cNvCxnSpPr/>
          <p:nvPr/>
        </p:nvCxnSpPr>
        <p:spPr>
          <a:xfrm>
            <a:off x="1206975" y="3067700"/>
            <a:ext cx="1991400" cy="520500"/>
          </a:xfrm>
          <a:prstGeom prst="straightConnector1">
            <a:avLst/>
          </a:prstGeom>
          <a:noFill/>
          <a:ln w="19050" cap="flat" cmpd="sng">
            <a:solidFill>
              <a:srgbClr val="EA9999"/>
            </a:solidFill>
            <a:prstDash val="dash"/>
            <a:round/>
            <a:headEnd type="none" w="med" len="med"/>
            <a:tailEnd type="none" w="med" len="med"/>
          </a:ln>
        </p:spPr>
      </p:cxnSp>
      <p:graphicFrame>
        <p:nvGraphicFramePr>
          <p:cNvPr id="147" name="Google Shape;147;p26"/>
          <p:cNvGraphicFramePr/>
          <p:nvPr/>
        </p:nvGraphicFramePr>
        <p:xfrm>
          <a:off x="3200175" y="2711625"/>
          <a:ext cx="1148550" cy="118863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Shape 1769"/>
        <p:cNvGrpSpPr/>
        <p:nvPr/>
      </p:nvGrpSpPr>
      <p:grpSpPr>
        <a:xfrm>
          <a:off x="0" y="0"/>
          <a:ext cx="0" cy="0"/>
          <a:chOff x="0" y="0"/>
          <a:chExt cx="0" cy="0"/>
        </a:xfrm>
      </p:grpSpPr>
      <p:sp>
        <p:nvSpPr>
          <p:cNvPr id="1770" name="Google Shape;1770;p125"/>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71" name="Google Shape;1771;p1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Jusqu'à présent, nous n'avons traité que d’ensembles de données pré-conditionnés tels que le MNIST et le CIFAR-10.</a:t>
            </a:r>
            <a:endParaRPr sz="3000">
              <a:solidFill>
                <a:srgbClr val="434343"/>
              </a:solidFill>
              <a:latin typeface="Montserrat"/>
              <a:ea typeface="Montserrat"/>
              <a:cs typeface="Montserrat"/>
              <a:sym typeface="Montserrat"/>
            </a:endParaRPr>
          </a:p>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Mais qu'en est-il du travail avec des fichiers d'images réelles ? Comme les fichiers .jpg ou .png ?</a:t>
            </a:r>
            <a:endParaRPr sz="3000">
              <a:solidFill>
                <a:srgbClr val="434343"/>
              </a:solidFill>
              <a:latin typeface="Montserrat"/>
              <a:ea typeface="Montserrat"/>
              <a:cs typeface="Montserrat"/>
              <a:sym typeface="Montserrat"/>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Shape 1775"/>
        <p:cNvGrpSpPr/>
        <p:nvPr/>
      </p:nvGrpSpPr>
      <p:grpSpPr>
        <a:xfrm>
          <a:off x="0" y="0"/>
          <a:ext cx="0" cy="0"/>
          <a:chOff x="0" y="0"/>
          <a:chExt cx="0" cy="0"/>
        </a:xfrm>
      </p:grpSpPr>
      <p:sp>
        <p:nvSpPr>
          <p:cNvPr id="1776" name="Google Shape;1776;p126"/>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77" name="Google Shape;1777;p1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Découvrons les outils intégrés de TensorFlow pour générer des batchs de données d'images à partir de répertoires contenant de vrais fichiers.</a:t>
            </a:r>
            <a:endParaRPr sz="3000">
              <a:solidFill>
                <a:srgbClr val="434343"/>
              </a:solidFill>
              <a:latin typeface="Montserrat"/>
              <a:ea typeface="Montserrat"/>
              <a:cs typeface="Montserrat"/>
              <a:sym typeface="Montserrat"/>
            </a:endParaRPr>
          </a:p>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Nous devons d'abord télécharger un gros fichier zip de données.</a:t>
            </a:r>
            <a:endParaRPr sz="3000">
              <a:solidFill>
                <a:srgbClr val="434343"/>
              </a:solidFill>
              <a:latin typeface="Montserrat"/>
              <a:ea typeface="Montserrat"/>
              <a:cs typeface="Montserrat"/>
              <a:sym typeface="Montserrat"/>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Shape 1781"/>
        <p:cNvGrpSpPr/>
        <p:nvPr/>
      </p:nvGrpSpPr>
      <p:grpSpPr>
        <a:xfrm>
          <a:off x="0" y="0"/>
          <a:ext cx="0" cy="0"/>
          <a:chOff x="0" y="0"/>
          <a:chExt cx="0" cy="0"/>
        </a:xfrm>
      </p:grpSpPr>
      <p:sp>
        <p:nvSpPr>
          <p:cNvPr id="1782" name="Google Shape;1782;p127"/>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83" name="Google Shape;1783;p1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93700" algn="l" rtl="0">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Cet ensemble de données est disponible sous la forme d'un fichier zip appelé </a:t>
            </a:r>
            <a:r>
              <a:rPr lang="en" sz="2600" b="1">
                <a:solidFill>
                  <a:srgbClr val="434343"/>
                </a:solidFill>
                <a:latin typeface="Montserrat"/>
                <a:ea typeface="Montserrat"/>
                <a:cs typeface="Montserrat"/>
                <a:sym typeface="Montserrat"/>
              </a:rPr>
              <a:t>cell_images.zip</a:t>
            </a:r>
            <a:endParaRPr sz="2600" b="1">
              <a:solidFill>
                <a:srgbClr val="434343"/>
              </a:solidFill>
              <a:latin typeface="Montserrat"/>
              <a:ea typeface="Montserrat"/>
              <a:cs typeface="Montserrat"/>
              <a:sym typeface="Montserrat"/>
            </a:endParaRPr>
          </a:p>
          <a:p>
            <a:pPr marL="457200" marR="0" lvl="0" indent="-393700" algn="l" rtl="0">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Ce fichier est disponible directement depuis le site web moncoachdata.com (le lien est présent dans les ressources de cette vidéo)</a:t>
            </a:r>
            <a:endParaRPr sz="2600">
              <a:solidFill>
                <a:srgbClr val="434343"/>
              </a:solidFill>
              <a:latin typeface="Montserrat"/>
              <a:ea typeface="Montserrat"/>
              <a:cs typeface="Montserrat"/>
              <a:sym typeface="Montserrat"/>
            </a:endParaRPr>
          </a:p>
          <a:p>
            <a:pPr marL="457200" marR="0" lvl="0" indent="-393700" algn="l" rtl="0">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Voyons comment obtenir ces données directement à partir de code Python !</a:t>
            </a:r>
            <a:endParaRPr sz="2600">
              <a:solidFill>
                <a:srgbClr val="434343"/>
              </a:solidFill>
              <a:latin typeface="Montserrat"/>
              <a:ea typeface="Montserrat"/>
              <a:cs typeface="Montserrat"/>
              <a:sym typeface="Montserrat"/>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Shape 1787"/>
        <p:cNvGrpSpPr/>
        <p:nvPr/>
      </p:nvGrpSpPr>
      <p:grpSpPr>
        <a:xfrm>
          <a:off x="0" y="0"/>
          <a:ext cx="0" cy="0"/>
          <a:chOff x="0" y="0"/>
          <a:chExt cx="0" cy="0"/>
        </a:xfrm>
      </p:grpSpPr>
      <p:sp>
        <p:nvSpPr>
          <p:cNvPr id="1788" name="Google Shape;1788;p128"/>
          <p:cNvSpPr txBox="1">
            <a:spLocks noGrp="1"/>
          </p:cNvSpPr>
          <p:nvPr>
            <p:ph type="ctrTitle"/>
          </p:nvPr>
        </p:nvSpPr>
        <p:spPr>
          <a:xfrm>
            <a:off x="311708" y="20092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ontserrat"/>
                <a:ea typeface="Montserrat"/>
                <a:cs typeface="Montserrat"/>
                <a:sym typeface="Montserrat"/>
              </a:rPr>
              <a:t>CNN sur des images réelles</a:t>
            </a:r>
            <a:br>
              <a:rPr lang="en" b="1">
                <a:latin typeface="Montserrat"/>
                <a:ea typeface="Montserrat"/>
                <a:cs typeface="Montserrat"/>
                <a:sym typeface="Montserrat"/>
              </a:rPr>
            </a:br>
            <a:r>
              <a:rPr lang="en" sz="2800">
                <a:solidFill>
                  <a:schemeClr val="dk2"/>
                </a:solidFill>
              </a:rPr>
              <a:t>Partie 1 - Data</a:t>
            </a:r>
            <a:r>
              <a:rPr lang="en" b="1">
                <a:latin typeface="Montserrat"/>
                <a:ea typeface="Montserrat"/>
                <a:cs typeface="Montserrat"/>
                <a:sym typeface="Montserrat"/>
              </a:rPr>
              <a:t>  </a:t>
            </a:r>
            <a:endParaRPr sz="3500" b="1">
              <a:latin typeface="Montserrat"/>
              <a:ea typeface="Montserrat"/>
              <a:cs typeface="Montserrat"/>
              <a:sym typeface="Montserra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Shape 1792"/>
        <p:cNvGrpSpPr/>
        <p:nvPr/>
      </p:nvGrpSpPr>
      <p:grpSpPr>
        <a:xfrm>
          <a:off x="0" y="0"/>
          <a:ext cx="0" cy="0"/>
          <a:chOff x="0" y="0"/>
          <a:chExt cx="0" cy="0"/>
        </a:xfrm>
      </p:grpSpPr>
      <p:sp>
        <p:nvSpPr>
          <p:cNvPr id="1793" name="Google Shape;1793;p129"/>
          <p:cNvSpPr txBox="1">
            <a:spLocks noGrp="1"/>
          </p:cNvSpPr>
          <p:nvPr>
            <p:ph type="ctrTitle"/>
          </p:nvPr>
        </p:nvSpPr>
        <p:spPr>
          <a:xfrm>
            <a:off x="311708" y="20092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ontserrat"/>
                <a:ea typeface="Montserrat"/>
                <a:cs typeface="Montserrat"/>
                <a:sym typeface="Montserrat"/>
              </a:rPr>
              <a:t>CNN sur des images réelles</a:t>
            </a:r>
            <a:br>
              <a:rPr lang="en" b="1">
                <a:latin typeface="Montserrat"/>
                <a:ea typeface="Montserrat"/>
                <a:cs typeface="Montserrat"/>
                <a:sym typeface="Montserrat"/>
              </a:rPr>
            </a:br>
            <a:r>
              <a:rPr lang="en" sz="2800">
                <a:solidFill>
                  <a:schemeClr val="dk2"/>
                </a:solidFill>
              </a:rPr>
              <a:t>Partie 2 - ImageDataGenerator</a:t>
            </a:r>
            <a:r>
              <a:rPr lang="en" b="1">
                <a:latin typeface="Montserrat"/>
                <a:ea typeface="Montserrat"/>
                <a:cs typeface="Montserrat"/>
                <a:sym typeface="Montserrat"/>
              </a:rPr>
              <a:t>  </a:t>
            </a:r>
            <a:endParaRPr sz="3500" b="1">
              <a:latin typeface="Montserrat"/>
              <a:ea typeface="Montserrat"/>
              <a:cs typeface="Montserrat"/>
              <a:sym typeface="Montserrat"/>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Shape 1797"/>
        <p:cNvGrpSpPr/>
        <p:nvPr/>
      </p:nvGrpSpPr>
      <p:grpSpPr>
        <a:xfrm>
          <a:off x="0" y="0"/>
          <a:ext cx="0" cy="0"/>
          <a:chOff x="0" y="0"/>
          <a:chExt cx="0" cy="0"/>
        </a:xfrm>
      </p:grpSpPr>
      <p:sp>
        <p:nvSpPr>
          <p:cNvPr id="1798" name="Google Shape;1798;p130"/>
          <p:cNvSpPr txBox="1">
            <a:spLocks noGrp="1"/>
          </p:cNvSpPr>
          <p:nvPr>
            <p:ph type="ctrTitle"/>
          </p:nvPr>
        </p:nvSpPr>
        <p:spPr>
          <a:xfrm>
            <a:off x="311708" y="20092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ontserrat"/>
                <a:ea typeface="Montserrat"/>
                <a:cs typeface="Montserrat"/>
                <a:sym typeface="Montserrat"/>
              </a:rPr>
              <a:t>CNN sur des images réelles</a:t>
            </a:r>
            <a:br>
              <a:rPr lang="en" b="1">
                <a:latin typeface="Montserrat"/>
                <a:ea typeface="Montserrat"/>
                <a:cs typeface="Montserrat"/>
                <a:sym typeface="Montserrat"/>
              </a:rPr>
            </a:br>
            <a:r>
              <a:rPr lang="en" sz="2800">
                <a:solidFill>
                  <a:schemeClr val="dk2"/>
                </a:solidFill>
              </a:rPr>
              <a:t>Partie 3 - Création du Modèle</a:t>
            </a:r>
            <a:r>
              <a:rPr lang="en" b="1">
                <a:latin typeface="Montserrat"/>
                <a:ea typeface="Montserrat"/>
                <a:cs typeface="Montserrat"/>
                <a:sym typeface="Montserrat"/>
              </a:rPr>
              <a:t>  </a:t>
            </a:r>
            <a:endParaRPr sz="3500" b="1">
              <a:latin typeface="Montserrat"/>
              <a:ea typeface="Montserrat"/>
              <a:cs typeface="Montserrat"/>
              <a:sym typeface="Montserrat"/>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Shape 1802"/>
        <p:cNvGrpSpPr/>
        <p:nvPr/>
      </p:nvGrpSpPr>
      <p:grpSpPr>
        <a:xfrm>
          <a:off x="0" y="0"/>
          <a:ext cx="0" cy="0"/>
          <a:chOff x="0" y="0"/>
          <a:chExt cx="0" cy="0"/>
        </a:xfrm>
      </p:grpSpPr>
      <p:sp>
        <p:nvSpPr>
          <p:cNvPr id="1803" name="Google Shape;1803;p131"/>
          <p:cNvSpPr txBox="1">
            <a:spLocks noGrp="1"/>
          </p:cNvSpPr>
          <p:nvPr>
            <p:ph type="ctrTitle"/>
          </p:nvPr>
        </p:nvSpPr>
        <p:spPr>
          <a:xfrm>
            <a:off x="311708" y="20092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ontserrat"/>
                <a:ea typeface="Montserrat"/>
                <a:cs typeface="Montserrat"/>
                <a:sym typeface="Montserrat"/>
              </a:rPr>
              <a:t>CNN sur des images réelles</a:t>
            </a:r>
            <a:br>
              <a:rPr lang="en" b="1">
                <a:latin typeface="Montserrat"/>
                <a:ea typeface="Montserrat"/>
                <a:cs typeface="Montserrat"/>
                <a:sym typeface="Montserrat"/>
              </a:rPr>
            </a:br>
            <a:r>
              <a:rPr lang="en" sz="2800">
                <a:solidFill>
                  <a:schemeClr val="dk2"/>
                </a:solidFill>
              </a:rPr>
              <a:t>Partie 4 - Évaluation du Modèle</a:t>
            </a:r>
            <a:r>
              <a:rPr lang="en" b="1">
                <a:latin typeface="Montserrat"/>
                <a:ea typeface="Montserrat"/>
                <a:cs typeface="Montserrat"/>
                <a:sym typeface="Montserrat"/>
              </a:rPr>
              <a:t>  </a:t>
            </a:r>
            <a:endParaRPr sz="3500" b="1">
              <a:latin typeface="Montserrat"/>
              <a:ea typeface="Montserrat"/>
              <a:cs typeface="Montserrat"/>
              <a:sym typeface="Montserrat"/>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1807"/>
        <p:cNvGrpSpPr/>
        <p:nvPr/>
      </p:nvGrpSpPr>
      <p:grpSpPr>
        <a:xfrm>
          <a:off x="0" y="0"/>
          <a:ext cx="0" cy="0"/>
          <a:chOff x="0" y="0"/>
          <a:chExt cx="0" cy="0"/>
        </a:xfrm>
      </p:grpSpPr>
      <p:sp>
        <p:nvSpPr>
          <p:cNvPr id="1808" name="Google Shape;1808;p132"/>
          <p:cNvSpPr txBox="1">
            <a:spLocks noGrp="1"/>
          </p:cNvSpPr>
          <p:nvPr>
            <p:ph type="ctrTitle"/>
          </p:nvPr>
        </p:nvSpPr>
        <p:spPr>
          <a:xfrm>
            <a:off x="311708" y="15454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ontserrat"/>
                <a:ea typeface="Montserrat"/>
                <a:cs typeface="Montserrat"/>
                <a:sym typeface="Montserrat"/>
              </a:rPr>
              <a:t>Exercice CNN</a:t>
            </a:r>
            <a:endParaRPr b="1">
              <a:latin typeface="Montserrat"/>
              <a:ea typeface="Montserrat"/>
              <a:cs typeface="Montserrat"/>
              <a:sym typeface="Montserrat"/>
            </a:endParaRPr>
          </a:p>
          <a:p>
            <a:pPr marL="0" lvl="0" indent="0" algn="ctr" rtl="0">
              <a:spcBef>
                <a:spcPts val="0"/>
              </a:spcBef>
              <a:spcAft>
                <a:spcPts val="0"/>
              </a:spcAft>
              <a:buNone/>
            </a:pPr>
            <a:endParaRPr b="1">
              <a:latin typeface="Montserrat"/>
              <a:ea typeface="Montserrat"/>
              <a:cs typeface="Montserrat"/>
              <a:sym typeface="Montserrat"/>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Shape 1812"/>
        <p:cNvGrpSpPr/>
        <p:nvPr/>
      </p:nvGrpSpPr>
      <p:grpSpPr>
        <a:xfrm>
          <a:off x="0" y="0"/>
          <a:ext cx="0" cy="0"/>
          <a:chOff x="0" y="0"/>
          <a:chExt cx="0" cy="0"/>
        </a:xfrm>
      </p:grpSpPr>
      <p:sp>
        <p:nvSpPr>
          <p:cNvPr id="1813" name="Google Shape;1813;p133"/>
          <p:cNvSpPr txBox="1">
            <a:spLocks noGrp="1"/>
          </p:cNvSpPr>
          <p:nvPr>
            <p:ph type="ctrTitle"/>
          </p:nvPr>
        </p:nvSpPr>
        <p:spPr>
          <a:xfrm>
            <a:off x="311708" y="15454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ontserrat"/>
                <a:ea typeface="Montserrat"/>
                <a:cs typeface="Montserrat"/>
                <a:sym typeface="Montserrat"/>
              </a:rPr>
              <a:t>Solution </a:t>
            </a:r>
            <a:br>
              <a:rPr lang="en" b="1">
                <a:latin typeface="Montserrat"/>
                <a:ea typeface="Montserrat"/>
                <a:cs typeface="Montserrat"/>
                <a:sym typeface="Montserrat"/>
              </a:rPr>
            </a:br>
            <a:r>
              <a:rPr lang="en" b="1">
                <a:latin typeface="Montserrat"/>
                <a:ea typeface="Montserrat"/>
                <a:cs typeface="Montserrat"/>
                <a:sym typeface="Montserrat"/>
              </a:rPr>
              <a:t>Exercice CNN</a:t>
            </a:r>
            <a:endParaRPr b="1">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3" name="Google Shape;153;p27"/>
          <p:cNvSpPr txBox="1">
            <a:spLocks noGrp="1"/>
          </p:cNvSpPr>
          <p:nvPr>
            <p:ph type="body" idx="1"/>
          </p:nvPr>
        </p:nvSpPr>
        <p:spPr>
          <a:xfrm>
            <a:off x="311700" y="967700"/>
            <a:ext cx="8520600" cy="6177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Montserrat"/>
              <a:buChar char="●"/>
            </a:pPr>
            <a:r>
              <a:rPr lang="en" sz="2400">
                <a:solidFill>
                  <a:srgbClr val="434343"/>
                </a:solidFill>
                <a:latin typeface="Montserrat"/>
                <a:ea typeface="Montserrat"/>
                <a:cs typeface="Montserrat"/>
                <a:sym typeface="Montserrat"/>
              </a:rPr>
              <a:t>Les filtres sont essentiellement une matrice</a:t>
            </a:r>
            <a:endParaRPr sz="2400">
              <a:solidFill>
                <a:srgbClr val="434343"/>
              </a:solidFill>
              <a:latin typeface="Montserrat"/>
              <a:ea typeface="Montserrat"/>
              <a:cs typeface="Montserrat"/>
              <a:sym typeface="Montserrat"/>
            </a:endParaRPr>
          </a:p>
          <a:p>
            <a:pPr marL="0" marR="0" lvl="0" indent="0" algn="l" rtl="0">
              <a:lnSpc>
                <a:spcPct val="115000"/>
              </a:lnSpc>
              <a:spcBef>
                <a:spcPts val="1600"/>
              </a:spcBef>
              <a:spcAft>
                <a:spcPts val="1600"/>
              </a:spcAft>
              <a:buNone/>
            </a:pPr>
            <a:endParaRPr sz="3000">
              <a:solidFill>
                <a:srgbClr val="434343"/>
              </a:solidFill>
              <a:latin typeface="Montserrat"/>
              <a:ea typeface="Montserrat"/>
              <a:cs typeface="Montserrat"/>
              <a:sym typeface="Montserrat"/>
            </a:endParaRPr>
          </a:p>
        </p:txBody>
      </p:sp>
      <p:graphicFrame>
        <p:nvGraphicFramePr>
          <p:cNvPr id="154" name="Google Shape;154;p27"/>
          <p:cNvGraphicFramePr/>
          <p:nvPr/>
        </p:nvGraphicFramePr>
        <p:xfrm>
          <a:off x="55350" y="1891500"/>
          <a:ext cx="2297100" cy="237726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63125">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2"/>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3"/>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4"/>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5"/>
                  </a:ext>
                </a:extLst>
              </a:tr>
            </a:tbl>
          </a:graphicData>
        </a:graphic>
      </p:graphicFrame>
      <p:sp>
        <p:nvSpPr>
          <p:cNvPr id="155" name="Google Shape;155;p27"/>
          <p:cNvSpPr/>
          <p:nvPr/>
        </p:nvSpPr>
        <p:spPr>
          <a:xfrm>
            <a:off x="58275" y="1890500"/>
            <a:ext cx="1148700" cy="1177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 name="Google Shape;156;p27"/>
          <p:cNvCxnSpPr/>
          <p:nvPr/>
        </p:nvCxnSpPr>
        <p:spPr>
          <a:xfrm>
            <a:off x="1185150" y="1885500"/>
            <a:ext cx="3170100" cy="831300"/>
          </a:xfrm>
          <a:prstGeom prst="straightConnector1">
            <a:avLst/>
          </a:prstGeom>
          <a:noFill/>
          <a:ln w="19050" cap="flat" cmpd="sng">
            <a:solidFill>
              <a:srgbClr val="EA9999"/>
            </a:solidFill>
            <a:prstDash val="dash"/>
            <a:round/>
            <a:headEnd type="none" w="med" len="med"/>
            <a:tailEnd type="none" w="med" len="med"/>
          </a:ln>
        </p:spPr>
      </p:cxnSp>
      <p:graphicFrame>
        <p:nvGraphicFramePr>
          <p:cNvPr id="157" name="Google Shape;157;p27"/>
          <p:cNvGraphicFramePr/>
          <p:nvPr/>
        </p:nvGraphicFramePr>
        <p:xfrm>
          <a:off x="3200175" y="2711625"/>
          <a:ext cx="1148550" cy="118863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58" name="Google Shape;158;p27"/>
          <p:cNvSpPr txBox="1"/>
          <p:nvPr/>
        </p:nvSpPr>
        <p:spPr>
          <a:xfrm>
            <a:off x="3118350" y="4034075"/>
            <a:ext cx="13122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Montserrat"/>
                <a:ea typeface="Montserrat"/>
                <a:cs typeface="Montserrat"/>
                <a:sym typeface="Montserrat"/>
              </a:rPr>
              <a:t>Filtre 3 par 3  </a:t>
            </a:r>
            <a:endParaRPr sz="1200">
              <a:latin typeface="Montserrat"/>
              <a:ea typeface="Montserrat"/>
              <a:cs typeface="Montserrat"/>
              <a:sym typeface="Montserrat"/>
            </a:endParaRPr>
          </a:p>
        </p:txBody>
      </p:sp>
      <p:cxnSp>
        <p:nvCxnSpPr>
          <p:cNvPr id="159" name="Google Shape;159;p27"/>
          <p:cNvCxnSpPr/>
          <p:nvPr/>
        </p:nvCxnSpPr>
        <p:spPr>
          <a:xfrm>
            <a:off x="55350" y="1885500"/>
            <a:ext cx="3143100" cy="836400"/>
          </a:xfrm>
          <a:prstGeom prst="straightConnector1">
            <a:avLst/>
          </a:prstGeom>
          <a:noFill/>
          <a:ln w="19050" cap="flat" cmpd="sng">
            <a:solidFill>
              <a:srgbClr val="EA9999"/>
            </a:solidFill>
            <a:prstDash val="dash"/>
            <a:round/>
            <a:headEnd type="none" w="med" len="med"/>
            <a:tailEnd type="none" w="med" len="med"/>
          </a:ln>
        </p:spPr>
      </p:cxnSp>
      <p:cxnSp>
        <p:nvCxnSpPr>
          <p:cNvPr id="160" name="Google Shape;160;p27"/>
          <p:cNvCxnSpPr/>
          <p:nvPr/>
        </p:nvCxnSpPr>
        <p:spPr>
          <a:xfrm>
            <a:off x="82550" y="3067700"/>
            <a:ext cx="3115800" cy="826200"/>
          </a:xfrm>
          <a:prstGeom prst="straightConnector1">
            <a:avLst/>
          </a:prstGeom>
          <a:noFill/>
          <a:ln w="19050" cap="flat" cmpd="sng">
            <a:solidFill>
              <a:srgbClr val="EA9999"/>
            </a:solidFill>
            <a:prstDash val="dash"/>
            <a:round/>
            <a:headEnd type="none" w="med" len="med"/>
            <a:tailEnd type="none" w="med" len="med"/>
          </a:ln>
        </p:spPr>
      </p:cxnSp>
      <p:cxnSp>
        <p:nvCxnSpPr>
          <p:cNvPr id="161" name="Google Shape;161;p27"/>
          <p:cNvCxnSpPr/>
          <p:nvPr/>
        </p:nvCxnSpPr>
        <p:spPr>
          <a:xfrm>
            <a:off x="1206975" y="3067700"/>
            <a:ext cx="1991400" cy="520500"/>
          </a:xfrm>
          <a:prstGeom prst="straightConnector1">
            <a:avLst/>
          </a:prstGeom>
          <a:noFill/>
          <a:ln w="19050" cap="flat" cmpd="sng">
            <a:solidFill>
              <a:srgbClr val="EA9999"/>
            </a:solidFill>
            <a:prstDash val="dash"/>
            <a:round/>
            <a:headEnd type="none" w="med" len="med"/>
            <a:tailEnd type="none" w="med" len="med"/>
          </a:ln>
        </p:spPr>
      </p:cxnSp>
      <p:cxnSp>
        <p:nvCxnSpPr>
          <p:cNvPr id="162" name="Google Shape;162;p27"/>
          <p:cNvCxnSpPr/>
          <p:nvPr/>
        </p:nvCxnSpPr>
        <p:spPr>
          <a:xfrm flipH="1">
            <a:off x="4430550" y="3242775"/>
            <a:ext cx="492600" cy="1200"/>
          </a:xfrm>
          <a:prstGeom prst="straightConnector1">
            <a:avLst/>
          </a:prstGeom>
          <a:noFill/>
          <a:ln w="38100" cap="flat" cmpd="sng">
            <a:solidFill>
              <a:schemeClr val="dk2"/>
            </a:solidFill>
            <a:prstDash val="solid"/>
            <a:round/>
            <a:headEnd type="triangle" w="med" len="med"/>
            <a:tailEnd type="none" w="med" len="med"/>
          </a:ln>
        </p:spPr>
      </p:cxnSp>
      <p:graphicFrame>
        <p:nvGraphicFramePr>
          <p:cNvPr id="163" name="Google Shape;163;p27"/>
          <p:cNvGraphicFramePr/>
          <p:nvPr/>
        </p:nvGraphicFramePr>
        <p:xfrm>
          <a:off x="4937525" y="2739350"/>
          <a:ext cx="1576400" cy="1097190"/>
        </p:xfrm>
        <a:graphic>
          <a:graphicData uri="http://schemas.openxmlformats.org/drawingml/2006/table">
            <a:tbl>
              <a:tblPr>
                <a:noFill/>
                <a:tableStyleId>{641094C2-7E03-4B24-8BBC-C188B344F47D}</a:tableStyleId>
              </a:tblPr>
              <a:tblGrid>
                <a:gridCol w="514775">
                  <a:extLst>
                    <a:ext uri="{9D8B030D-6E8A-4147-A177-3AD203B41FA5}">
                      <a16:colId xmlns:a16="http://schemas.microsoft.com/office/drawing/2014/main" val="20000"/>
                    </a:ext>
                  </a:extLst>
                </a:gridCol>
                <a:gridCol w="520150">
                  <a:extLst>
                    <a:ext uri="{9D8B030D-6E8A-4147-A177-3AD203B41FA5}">
                      <a16:colId xmlns:a16="http://schemas.microsoft.com/office/drawing/2014/main" val="20001"/>
                    </a:ext>
                  </a:extLst>
                </a:gridCol>
                <a:gridCol w="541475">
                  <a:extLst>
                    <a:ext uri="{9D8B030D-6E8A-4147-A177-3AD203B41FA5}">
                      <a16:colId xmlns:a16="http://schemas.microsoft.com/office/drawing/2014/main" val="20002"/>
                    </a:ext>
                  </a:extLst>
                </a:gridCol>
              </a:tblGrid>
              <a:tr h="363125">
                <a:tc>
                  <a:txBody>
                    <a:bodyPr/>
                    <a:lstStyle/>
                    <a:p>
                      <a:pPr marL="0" lvl="0" indent="0" algn="ctr" rtl="0">
                        <a:spcBef>
                          <a:spcPts val="0"/>
                        </a:spcBef>
                        <a:spcAft>
                          <a:spcPts val="0"/>
                        </a:spcAft>
                        <a:buNone/>
                      </a:pPr>
                      <a:r>
                        <a:rPr lang="en" sz="1200"/>
                        <a:t>0</a:t>
                      </a:r>
                      <a:r>
                        <a:rPr lang="en" sz="1200">
                          <a:solidFill>
                            <a:srgbClr val="222222"/>
                          </a:solidFill>
                          <a:highlight>
                            <a:srgbClr val="FFFFFF"/>
                          </a:highlight>
                        </a:rPr>
                        <a:t>×</a:t>
                      </a:r>
                      <a:r>
                        <a:rPr lang="en" sz="1200">
                          <a:solidFill>
                            <a:srgbClr val="990000"/>
                          </a:solidFill>
                          <a:highlight>
                            <a:srgbClr val="FFFFFF"/>
                          </a:highlight>
                        </a:rPr>
                        <a:t>0</a:t>
                      </a:r>
                      <a:endParaRPr sz="1200">
                        <a:solidFill>
                          <a:srgbClr val="990000"/>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64" name="Google Shape;164;p27"/>
          <p:cNvSpPr txBox="1"/>
          <p:nvPr/>
        </p:nvSpPr>
        <p:spPr>
          <a:xfrm>
            <a:off x="4988600" y="4034075"/>
            <a:ext cx="13122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Montserrat"/>
                <a:ea typeface="Montserrat"/>
                <a:cs typeface="Montserrat"/>
                <a:sym typeface="Montserrat"/>
              </a:rPr>
              <a:t>Multiplier par les poids du filtre</a:t>
            </a:r>
            <a:endParaRPr sz="12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0" name="Google Shape;170;p28"/>
          <p:cNvSpPr txBox="1">
            <a:spLocks noGrp="1"/>
          </p:cNvSpPr>
          <p:nvPr>
            <p:ph type="body" idx="1"/>
          </p:nvPr>
        </p:nvSpPr>
        <p:spPr>
          <a:xfrm>
            <a:off x="311700" y="967700"/>
            <a:ext cx="8520600" cy="6177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Montserrat"/>
              <a:buChar char="●"/>
            </a:pPr>
            <a:r>
              <a:rPr lang="en" sz="2400">
                <a:solidFill>
                  <a:srgbClr val="434343"/>
                </a:solidFill>
                <a:latin typeface="Montserrat"/>
                <a:ea typeface="Montserrat"/>
                <a:cs typeface="Montserrat"/>
                <a:sym typeface="Montserrat"/>
              </a:rPr>
              <a:t>Remarquez comment la résolution va diminuer</a:t>
            </a:r>
            <a:endParaRPr sz="2400">
              <a:solidFill>
                <a:srgbClr val="434343"/>
              </a:solidFill>
              <a:latin typeface="Montserrat"/>
              <a:ea typeface="Montserrat"/>
              <a:cs typeface="Montserrat"/>
              <a:sym typeface="Montserrat"/>
            </a:endParaRPr>
          </a:p>
          <a:p>
            <a:pPr marL="0" marR="0" lvl="0" indent="0" algn="l" rtl="0">
              <a:lnSpc>
                <a:spcPct val="115000"/>
              </a:lnSpc>
              <a:spcBef>
                <a:spcPts val="1600"/>
              </a:spcBef>
              <a:spcAft>
                <a:spcPts val="1600"/>
              </a:spcAft>
              <a:buNone/>
            </a:pPr>
            <a:endParaRPr sz="3000">
              <a:solidFill>
                <a:srgbClr val="434343"/>
              </a:solidFill>
              <a:latin typeface="Montserrat"/>
              <a:ea typeface="Montserrat"/>
              <a:cs typeface="Montserrat"/>
              <a:sym typeface="Montserrat"/>
            </a:endParaRPr>
          </a:p>
        </p:txBody>
      </p:sp>
      <p:graphicFrame>
        <p:nvGraphicFramePr>
          <p:cNvPr id="171" name="Google Shape;171;p28"/>
          <p:cNvGraphicFramePr/>
          <p:nvPr/>
        </p:nvGraphicFramePr>
        <p:xfrm>
          <a:off x="55350" y="1891500"/>
          <a:ext cx="2297100" cy="237726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63125">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2"/>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3"/>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4"/>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5"/>
                  </a:ext>
                </a:extLst>
              </a:tr>
            </a:tbl>
          </a:graphicData>
        </a:graphic>
      </p:graphicFrame>
      <p:sp>
        <p:nvSpPr>
          <p:cNvPr id="172" name="Google Shape;172;p28"/>
          <p:cNvSpPr/>
          <p:nvPr/>
        </p:nvSpPr>
        <p:spPr>
          <a:xfrm>
            <a:off x="58275" y="1890500"/>
            <a:ext cx="1148700" cy="1177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 name="Google Shape;173;p28"/>
          <p:cNvCxnSpPr/>
          <p:nvPr/>
        </p:nvCxnSpPr>
        <p:spPr>
          <a:xfrm>
            <a:off x="1185150" y="1885500"/>
            <a:ext cx="3170100" cy="831300"/>
          </a:xfrm>
          <a:prstGeom prst="straightConnector1">
            <a:avLst/>
          </a:prstGeom>
          <a:noFill/>
          <a:ln w="19050" cap="flat" cmpd="sng">
            <a:solidFill>
              <a:srgbClr val="EA9999"/>
            </a:solidFill>
            <a:prstDash val="dash"/>
            <a:round/>
            <a:headEnd type="none" w="med" len="med"/>
            <a:tailEnd type="none" w="med" len="med"/>
          </a:ln>
        </p:spPr>
      </p:cxnSp>
      <p:graphicFrame>
        <p:nvGraphicFramePr>
          <p:cNvPr id="174" name="Google Shape;174;p28"/>
          <p:cNvGraphicFramePr/>
          <p:nvPr/>
        </p:nvGraphicFramePr>
        <p:xfrm>
          <a:off x="3200175" y="2711625"/>
          <a:ext cx="1148550" cy="118863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363125">
                <a:tc>
                  <a:txBody>
                    <a:bodyPr/>
                    <a:lstStyle/>
                    <a:p>
                      <a:pPr marL="0" lvl="0" indent="0" algn="ctr" rtl="0">
                        <a:spcBef>
                          <a:spcPts val="0"/>
                        </a:spcBef>
                        <a:spcAft>
                          <a:spcPts val="0"/>
                        </a:spcAft>
                        <a:buNone/>
                      </a:pPr>
                      <a:r>
                        <a:rPr lang="en" b="1"/>
                        <a:t>0</a:t>
                      </a:r>
                      <a:endParaRPr b="1"/>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b="1"/>
                        <a:t>0</a:t>
                      </a:r>
                      <a:endParaRPr b="1"/>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b="1"/>
                        <a:t>0</a:t>
                      </a:r>
                      <a:endParaRPr b="1"/>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b="1"/>
                        <a:t>0</a:t>
                      </a:r>
                      <a:endParaRPr b="1"/>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b="1"/>
                        <a:t>-1</a:t>
                      </a:r>
                      <a:endParaRPr b="1"/>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b="1"/>
                        <a:t>1</a:t>
                      </a:r>
                      <a:endParaRPr b="1"/>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b="1"/>
                        <a:t>0</a:t>
                      </a:r>
                      <a:endParaRPr b="1"/>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b="1"/>
                        <a:t>1</a:t>
                      </a:r>
                      <a:endParaRPr b="1"/>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b="1"/>
                        <a:t>-1</a:t>
                      </a:r>
                      <a:endParaRPr b="1"/>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75" name="Google Shape;175;p28"/>
          <p:cNvSpPr txBox="1"/>
          <p:nvPr/>
        </p:nvSpPr>
        <p:spPr>
          <a:xfrm>
            <a:off x="3118350" y="4034075"/>
            <a:ext cx="13122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Montserrat"/>
                <a:ea typeface="Montserrat"/>
                <a:cs typeface="Montserrat"/>
                <a:sym typeface="Montserrat"/>
              </a:rPr>
              <a:t>Filtre 3 par 3 </a:t>
            </a:r>
            <a:endParaRPr sz="1200">
              <a:latin typeface="Montserrat"/>
              <a:ea typeface="Montserrat"/>
              <a:cs typeface="Montserrat"/>
              <a:sym typeface="Montserrat"/>
            </a:endParaRPr>
          </a:p>
        </p:txBody>
      </p:sp>
      <p:cxnSp>
        <p:nvCxnSpPr>
          <p:cNvPr id="176" name="Google Shape;176;p28"/>
          <p:cNvCxnSpPr/>
          <p:nvPr/>
        </p:nvCxnSpPr>
        <p:spPr>
          <a:xfrm>
            <a:off x="55350" y="1885500"/>
            <a:ext cx="3143100" cy="836400"/>
          </a:xfrm>
          <a:prstGeom prst="straightConnector1">
            <a:avLst/>
          </a:prstGeom>
          <a:noFill/>
          <a:ln w="19050" cap="flat" cmpd="sng">
            <a:solidFill>
              <a:srgbClr val="EA9999"/>
            </a:solidFill>
            <a:prstDash val="dash"/>
            <a:round/>
            <a:headEnd type="none" w="med" len="med"/>
            <a:tailEnd type="none" w="med" len="med"/>
          </a:ln>
        </p:spPr>
      </p:cxnSp>
      <p:cxnSp>
        <p:nvCxnSpPr>
          <p:cNvPr id="177" name="Google Shape;177;p28"/>
          <p:cNvCxnSpPr/>
          <p:nvPr/>
        </p:nvCxnSpPr>
        <p:spPr>
          <a:xfrm>
            <a:off x="82550" y="3067700"/>
            <a:ext cx="3115800" cy="826200"/>
          </a:xfrm>
          <a:prstGeom prst="straightConnector1">
            <a:avLst/>
          </a:prstGeom>
          <a:noFill/>
          <a:ln w="19050" cap="flat" cmpd="sng">
            <a:solidFill>
              <a:srgbClr val="EA9999"/>
            </a:solidFill>
            <a:prstDash val="dash"/>
            <a:round/>
            <a:headEnd type="none" w="med" len="med"/>
            <a:tailEnd type="none" w="med" len="med"/>
          </a:ln>
        </p:spPr>
      </p:cxnSp>
      <p:cxnSp>
        <p:nvCxnSpPr>
          <p:cNvPr id="178" name="Google Shape;178;p28"/>
          <p:cNvCxnSpPr/>
          <p:nvPr/>
        </p:nvCxnSpPr>
        <p:spPr>
          <a:xfrm>
            <a:off x="1206975" y="3067700"/>
            <a:ext cx="1991400" cy="520500"/>
          </a:xfrm>
          <a:prstGeom prst="straightConnector1">
            <a:avLst/>
          </a:prstGeom>
          <a:noFill/>
          <a:ln w="19050" cap="flat" cmpd="sng">
            <a:solidFill>
              <a:srgbClr val="EA9999"/>
            </a:solidFill>
            <a:prstDash val="dash"/>
            <a:round/>
            <a:headEnd type="none" w="med" len="med"/>
            <a:tailEnd type="none" w="med" len="med"/>
          </a:ln>
        </p:spPr>
      </p:cxnSp>
      <p:cxnSp>
        <p:nvCxnSpPr>
          <p:cNvPr id="179" name="Google Shape;179;p28"/>
          <p:cNvCxnSpPr/>
          <p:nvPr/>
        </p:nvCxnSpPr>
        <p:spPr>
          <a:xfrm flipH="1">
            <a:off x="4430550" y="3242775"/>
            <a:ext cx="492600" cy="1200"/>
          </a:xfrm>
          <a:prstGeom prst="straightConnector1">
            <a:avLst/>
          </a:prstGeom>
          <a:noFill/>
          <a:ln w="38100" cap="flat" cmpd="sng">
            <a:solidFill>
              <a:schemeClr val="dk2"/>
            </a:solidFill>
            <a:prstDash val="solid"/>
            <a:round/>
            <a:headEnd type="triangle" w="med" len="med"/>
            <a:tailEnd type="none" w="med" len="med"/>
          </a:ln>
        </p:spPr>
      </p:cxnSp>
      <p:cxnSp>
        <p:nvCxnSpPr>
          <p:cNvPr id="180" name="Google Shape;180;p28"/>
          <p:cNvCxnSpPr/>
          <p:nvPr/>
        </p:nvCxnSpPr>
        <p:spPr>
          <a:xfrm rot="10800000">
            <a:off x="6537025" y="3242775"/>
            <a:ext cx="420300" cy="0"/>
          </a:xfrm>
          <a:prstGeom prst="straightConnector1">
            <a:avLst/>
          </a:prstGeom>
          <a:noFill/>
          <a:ln w="38100" cap="flat" cmpd="sng">
            <a:solidFill>
              <a:schemeClr val="dk2"/>
            </a:solidFill>
            <a:prstDash val="solid"/>
            <a:round/>
            <a:headEnd type="triangle" w="med" len="med"/>
            <a:tailEnd type="none" w="med" len="med"/>
          </a:ln>
        </p:spPr>
      </p:cxnSp>
      <p:graphicFrame>
        <p:nvGraphicFramePr>
          <p:cNvPr id="181" name="Google Shape;181;p28"/>
          <p:cNvGraphicFramePr/>
          <p:nvPr/>
        </p:nvGraphicFramePr>
        <p:xfrm>
          <a:off x="7005425" y="2711625"/>
          <a:ext cx="1148550" cy="118863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363125">
                <a:tc>
                  <a:txBody>
                    <a:bodyPr/>
                    <a:lstStyle/>
                    <a:p>
                      <a:pPr marL="0" lvl="0" indent="0" algn="ctr" rtl="0">
                        <a:spcBef>
                          <a:spcPts val="0"/>
                        </a:spcBef>
                        <a:spcAft>
                          <a:spcPts val="0"/>
                        </a:spcAft>
                        <a:buNone/>
                      </a:pPr>
                      <a:r>
                        <a:rPr lang="en" b="1"/>
                        <a:t>0</a:t>
                      </a:r>
                      <a:endParaRPr b="1"/>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0</a:t>
                      </a:r>
                      <a:endParaRPr b="1"/>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0</a:t>
                      </a:r>
                      <a:endParaRPr b="1"/>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b="1"/>
                        <a:t>0</a:t>
                      </a:r>
                      <a:endParaRPr b="1"/>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-1</a:t>
                      </a:r>
                      <a:endParaRPr b="1"/>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1</a:t>
                      </a:r>
                      <a:endParaRPr b="1"/>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b="1"/>
                        <a:t>0</a:t>
                      </a:r>
                      <a:endParaRPr b="1"/>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1</a:t>
                      </a:r>
                      <a:endParaRPr b="1"/>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1</a:t>
                      </a:r>
                      <a:endParaRPr b="1"/>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82" name="Google Shape;182;p28"/>
          <p:cNvSpPr txBox="1"/>
          <p:nvPr/>
        </p:nvSpPr>
        <p:spPr>
          <a:xfrm>
            <a:off x="4988600" y="4034075"/>
            <a:ext cx="13122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Montserrat"/>
                <a:ea typeface="Montserrat"/>
                <a:cs typeface="Montserrat"/>
                <a:sym typeface="Montserrat"/>
              </a:rPr>
              <a:t>Multiplier par des poids de filtre</a:t>
            </a:r>
            <a:endParaRPr sz="1200">
              <a:latin typeface="Montserrat"/>
              <a:ea typeface="Montserrat"/>
              <a:cs typeface="Montserrat"/>
              <a:sym typeface="Montserrat"/>
            </a:endParaRPr>
          </a:p>
        </p:txBody>
      </p:sp>
      <p:sp>
        <p:nvSpPr>
          <p:cNvPr id="183" name="Google Shape;183;p28"/>
          <p:cNvSpPr txBox="1"/>
          <p:nvPr/>
        </p:nvSpPr>
        <p:spPr>
          <a:xfrm>
            <a:off x="6923600" y="4096325"/>
            <a:ext cx="13122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Montserrat"/>
                <a:ea typeface="Montserrat"/>
                <a:cs typeface="Montserrat"/>
                <a:sym typeface="Montserrat"/>
              </a:rPr>
              <a:t>Somme des résultats</a:t>
            </a:r>
            <a:endParaRPr sz="1200">
              <a:latin typeface="Montserrat"/>
              <a:ea typeface="Montserrat"/>
              <a:cs typeface="Montserrat"/>
              <a:sym typeface="Montserrat"/>
            </a:endParaRPr>
          </a:p>
        </p:txBody>
      </p:sp>
      <p:sp>
        <p:nvSpPr>
          <p:cNvPr id="184" name="Google Shape;184;p28"/>
          <p:cNvSpPr txBox="1"/>
          <p:nvPr/>
        </p:nvSpPr>
        <p:spPr>
          <a:xfrm>
            <a:off x="8649300" y="2980425"/>
            <a:ext cx="4557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latin typeface="Montserrat"/>
                <a:ea typeface="Montserrat"/>
                <a:cs typeface="Montserrat"/>
                <a:sym typeface="Montserrat"/>
              </a:rPr>
              <a:t>2</a:t>
            </a:r>
            <a:endParaRPr sz="2500">
              <a:latin typeface="Montserrat"/>
              <a:ea typeface="Montserrat"/>
              <a:cs typeface="Montserrat"/>
              <a:sym typeface="Montserrat"/>
            </a:endParaRPr>
          </a:p>
        </p:txBody>
      </p:sp>
      <p:cxnSp>
        <p:nvCxnSpPr>
          <p:cNvPr id="185" name="Google Shape;185;p28"/>
          <p:cNvCxnSpPr/>
          <p:nvPr/>
        </p:nvCxnSpPr>
        <p:spPr>
          <a:xfrm flipH="1">
            <a:off x="8189725" y="3242775"/>
            <a:ext cx="492600" cy="1200"/>
          </a:xfrm>
          <a:prstGeom prst="straightConnector1">
            <a:avLst/>
          </a:prstGeom>
          <a:noFill/>
          <a:ln w="38100" cap="flat" cmpd="sng">
            <a:solidFill>
              <a:schemeClr val="dk2"/>
            </a:solidFill>
            <a:prstDash val="solid"/>
            <a:round/>
            <a:headEnd type="triangle" w="med" len="med"/>
            <a:tailEnd type="none" w="med" len="med"/>
          </a:ln>
        </p:spPr>
      </p:cxnSp>
      <p:graphicFrame>
        <p:nvGraphicFramePr>
          <p:cNvPr id="186" name="Google Shape;186;p28"/>
          <p:cNvGraphicFramePr/>
          <p:nvPr/>
        </p:nvGraphicFramePr>
        <p:xfrm>
          <a:off x="4937525" y="2739350"/>
          <a:ext cx="1576400" cy="1097190"/>
        </p:xfrm>
        <a:graphic>
          <a:graphicData uri="http://schemas.openxmlformats.org/drawingml/2006/table">
            <a:tbl>
              <a:tblPr>
                <a:noFill/>
                <a:tableStyleId>{641094C2-7E03-4B24-8BBC-C188B344F47D}</a:tableStyleId>
              </a:tblPr>
              <a:tblGrid>
                <a:gridCol w="514775">
                  <a:extLst>
                    <a:ext uri="{9D8B030D-6E8A-4147-A177-3AD203B41FA5}">
                      <a16:colId xmlns:a16="http://schemas.microsoft.com/office/drawing/2014/main" val="20000"/>
                    </a:ext>
                  </a:extLst>
                </a:gridCol>
                <a:gridCol w="520150">
                  <a:extLst>
                    <a:ext uri="{9D8B030D-6E8A-4147-A177-3AD203B41FA5}">
                      <a16:colId xmlns:a16="http://schemas.microsoft.com/office/drawing/2014/main" val="20001"/>
                    </a:ext>
                  </a:extLst>
                </a:gridCol>
                <a:gridCol w="541475">
                  <a:extLst>
                    <a:ext uri="{9D8B030D-6E8A-4147-A177-3AD203B41FA5}">
                      <a16:colId xmlns:a16="http://schemas.microsoft.com/office/drawing/2014/main" val="20002"/>
                    </a:ext>
                  </a:extLst>
                </a:gridCol>
              </a:tblGrid>
              <a:tr h="363125">
                <a:tc>
                  <a:txBody>
                    <a:bodyPr/>
                    <a:lstStyle/>
                    <a:p>
                      <a:pPr marL="0" lvl="0" indent="0" algn="ctr" rtl="0">
                        <a:spcBef>
                          <a:spcPts val="0"/>
                        </a:spcBef>
                        <a:spcAft>
                          <a:spcPts val="0"/>
                        </a:spcAft>
                        <a:buNone/>
                      </a:pPr>
                      <a:r>
                        <a:rPr lang="en" sz="1200" b="1"/>
                        <a:t>0</a:t>
                      </a:r>
                      <a:r>
                        <a:rPr lang="en" sz="1200" b="1">
                          <a:solidFill>
                            <a:srgbClr val="222222"/>
                          </a:solidFill>
                          <a:highlight>
                            <a:srgbClr val="FFFFFF"/>
                          </a:highlight>
                        </a:rPr>
                        <a:t>×</a:t>
                      </a:r>
                      <a:r>
                        <a:rPr lang="en" sz="1200" b="1">
                          <a:solidFill>
                            <a:srgbClr val="990000"/>
                          </a:solidFill>
                          <a:highlight>
                            <a:srgbClr val="FFFFFF"/>
                          </a:highlight>
                        </a:rPr>
                        <a:t>0</a:t>
                      </a:r>
                      <a:endParaRPr sz="1200" b="1">
                        <a:solidFill>
                          <a:srgbClr val="990000"/>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b="1"/>
                        <a:t>0</a:t>
                      </a:r>
                      <a:r>
                        <a:rPr lang="en" sz="1200" b="1">
                          <a:solidFill>
                            <a:srgbClr val="222222"/>
                          </a:solidFill>
                          <a:highlight>
                            <a:srgbClr val="FFFFFF"/>
                          </a:highlight>
                          <a:latin typeface="Roboto"/>
                          <a:ea typeface="Roboto"/>
                          <a:cs typeface="Roboto"/>
                          <a:sym typeface="Roboto"/>
                        </a:rPr>
                        <a:t>×</a:t>
                      </a:r>
                      <a:r>
                        <a:rPr lang="en" sz="1200" b="1">
                          <a:solidFill>
                            <a:srgbClr val="990000"/>
                          </a:solidFill>
                          <a:highlight>
                            <a:srgbClr val="FFFFFF"/>
                          </a:highlight>
                          <a:latin typeface="Roboto"/>
                          <a:ea typeface="Roboto"/>
                          <a:cs typeface="Roboto"/>
                          <a:sym typeface="Roboto"/>
                        </a:rPr>
                        <a:t>0</a:t>
                      </a:r>
                      <a:endParaRPr sz="1200" b="1">
                        <a:solidFill>
                          <a:srgbClr val="990000"/>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b="1"/>
                        <a:t>0</a:t>
                      </a:r>
                      <a:r>
                        <a:rPr lang="en" sz="1200" b="1">
                          <a:solidFill>
                            <a:srgbClr val="222222"/>
                          </a:solidFill>
                          <a:highlight>
                            <a:srgbClr val="FFFFFF"/>
                          </a:highlight>
                          <a:latin typeface="Roboto"/>
                          <a:ea typeface="Roboto"/>
                          <a:cs typeface="Roboto"/>
                          <a:sym typeface="Roboto"/>
                        </a:rPr>
                        <a:t>×</a:t>
                      </a:r>
                      <a:r>
                        <a:rPr lang="en" sz="1200" b="1">
                          <a:solidFill>
                            <a:srgbClr val="990000"/>
                          </a:solidFill>
                          <a:highlight>
                            <a:srgbClr val="FFFFFF"/>
                          </a:highlight>
                          <a:latin typeface="Roboto"/>
                          <a:ea typeface="Roboto"/>
                          <a:cs typeface="Roboto"/>
                          <a:sym typeface="Roboto"/>
                        </a:rPr>
                        <a:t>0</a:t>
                      </a:r>
                      <a:endParaRPr sz="1200" b="1">
                        <a:solidFill>
                          <a:srgbClr val="990000"/>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sz="1200" b="1"/>
                        <a:t>0</a:t>
                      </a:r>
                      <a:r>
                        <a:rPr lang="en" sz="1200" b="1">
                          <a:solidFill>
                            <a:srgbClr val="222222"/>
                          </a:solidFill>
                          <a:highlight>
                            <a:srgbClr val="FFFFFF"/>
                          </a:highlight>
                          <a:latin typeface="Roboto"/>
                          <a:ea typeface="Roboto"/>
                          <a:cs typeface="Roboto"/>
                          <a:sym typeface="Roboto"/>
                        </a:rPr>
                        <a:t>×</a:t>
                      </a:r>
                      <a:r>
                        <a:rPr lang="en" sz="1200" b="1">
                          <a:solidFill>
                            <a:srgbClr val="990000"/>
                          </a:solidFill>
                          <a:highlight>
                            <a:srgbClr val="FFFFFF"/>
                          </a:highlight>
                          <a:latin typeface="Roboto"/>
                          <a:ea typeface="Roboto"/>
                          <a:cs typeface="Roboto"/>
                          <a:sym typeface="Roboto"/>
                        </a:rPr>
                        <a:t>0</a:t>
                      </a:r>
                      <a:endParaRPr sz="1200" b="1">
                        <a:solidFill>
                          <a:srgbClr val="990000"/>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b="1"/>
                        <a:t>1</a:t>
                      </a:r>
                      <a:r>
                        <a:rPr lang="en" sz="1200" b="1">
                          <a:solidFill>
                            <a:srgbClr val="222222"/>
                          </a:solidFill>
                          <a:highlight>
                            <a:srgbClr val="FFFFFF"/>
                          </a:highlight>
                          <a:latin typeface="Roboto"/>
                          <a:ea typeface="Roboto"/>
                          <a:cs typeface="Roboto"/>
                          <a:sym typeface="Roboto"/>
                        </a:rPr>
                        <a:t>×</a:t>
                      </a:r>
                      <a:r>
                        <a:rPr lang="en" sz="1200" b="1">
                          <a:solidFill>
                            <a:srgbClr val="990000"/>
                          </a:solidFill>
                        </a:rPr>
                        <a:t>-1</a:t>
                      </a:r>
                      <a:endParaRPr sz="1200" b="1">
                        <a:solidFill>
                          <a:srgbClr val="990000"/>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b="1"/>
                        <a:t>1</a:t>
                      </a:r>
                      <a:r>
                        <a:rPr lang="en" sz="1200" b="1">
                          <a:solidFill>
                            <a:srgbClr val="222222"/>
                          </a:solidFill>
                          <a:highlight>
                            <a:srgbClr val="FFFFFF"/>
                          </a:highlight>
                          <a:latin typeface="Roboto"/>
                          <a:ea typeface="Roboto"/>
                          <a:cs typeface="Roboto"/>
                          <a:sym typeface="Roboto"/>
                        </a:rPr>
                        <a:t>×</a:t>
                      </a:r>
                      <a:r>
                        <a:rPr lang="en" sz="1200" b="1">
                          <a:solidFill>
                            <a:srgbClr val="990000"/>
                          </a:solidFill>
                        </a:rPr>
                        <a:t>1</a:t>
                      </a:r>
                      <a:endParaRPr sz="1200" b="1">
                        <a:solidFill>
                          <a:srgbClr val="990000"/>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sz="1200" b="1"/>
                        <a:t>0</a:t>
                      </a:r>
                      <a:r>
                        <a:rPr lang="en" sz="1200" b="1">
                          <a:solidFill>
                            <a:srgbClr val="222222"/>
                          </a:solidFill>
                          <a:highlight>
                            <a:srgbClr val="FFFFFF"/>
                          </a:highlight>
                          <a:latin typeface="Roboto"/>
                          <a:ea typeface="Roboto"/>
                          <a:cs typeface="Roboto"/>
                          <a:sym typeface="Roboto"/>
                        </a:rPr>
                        <a:t>×</a:t>
                      </a:r>
                      <a:r>
                        <a:rPr lang="en" sz="1200" b="1">
                          <a:solidFill>
                            <a:srgbClr val="990000"/>
                          </a:solidFill>
                          <a:highlight>
                            <a:srgbClr val="FFFFFF"/>
                          </a:highlight>
                          <a:latin typeface="Roboto"/>
                          <a:ea typeface="Roboto"/>
                          <a:cs typeface="Roboto"/>
                          <a:sym typeface="Roboto"/>
                        </a:rPr>
                        <a:t>0</a:t>
                      </a:r>
                      <a:endParaRPr sz="1200" b="1">
                        <a:solidFill>
                          <a:srgbClr val="990000"/>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b="1"/>
                        <a:t>1</a:t>
                      </a:r>
                      <a:r>
                        <a:rPr lang="en" sz="1200" b="1">
                          <a:solidFill>
                            <a:srgbClr val="222222"/>
                          </a:solidFill>
                          <a:highlight>
                            <a:srgbClr val="FFFFFF"/>
                          </a:highlight>
                          <a:latin typeface="Roboto"/>
                          <a:ea typeface="Roboto"/>
                          <a:cs typeface="Roboto"/>
                          <a:sym typeface="Roboto"/>
                        </a:rPr>
                        <a:t>×</a:t>
                      </a:r>
                      <a:r>
                        <a:rPr lang="en" sz="1200" b="1">
                          <a:solidFill>
                            <a:srgbClr val="990000"/>
                          </a:solidFill>
                        </a:rPr>
                        <a:t>1</a:t>
                      </a:r>
                      <a:endParaRPr sz="1200" b="1">
                        <a:solidFill>
                          <a:srgbClr val="990000"/>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b="1"/>
                        <a:t>-1</a:t>
                      </a:r>
                      <a:r>
                        <a:rPr lang="en" sz="1200" b="1">
                          <a:solidFill>
                            <a:srgbClr val="222222"/>
                          </a:solidFill>
                          <a:highlight>
                            <a:srgbClr val="FFFFFF"/>
                          </a:highlight>
                          <a:latin typeface="Roboto"/>
                          <a:ea typeface="Roboto"/>
                          <a:cs typeface="Roboto"/>
                          <a:sym typeface="Roboto"/>
                        </a:rPr>
                        <a:t>×</a:t>
                      </a:r>
                      <a:r>
                        <a:rPr lang="en" sz="1200" b="1">
                          <a:solidFill>
                            <a:srgbClr val="990000"/>
                          </a:solidFill>
                        </a:rPr>
                        <a:t>-1</a:t>
                      </a:r>
                      <a:endParaRPr sz="1200" b="1">
                        <a:solidFill>
                          <a:srgbClr val="990000"/>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2" name="Google Shape;192;p29"/>
          <p:cNvSpPr txBox="1">
            <a:spLocks noGrp="1"/>
          </p:cNvSpPr>
          <p:nvPr>
            <p:ph type="body" idx="1"/>
          </p:nvPr>
        </p:nvSpPr>
        <p:spPr>
          <a:xfrm>
            <a:off x="311700" y="967700"/>
            <a:ext cx="8520600" cy="617700"/>
          </a:xfrm>
          <a:prstGeom prst="rect">
            <a:avLst/>
          </a:prstGeom>
        </p:spPr>
        <p:txBody>
          <a:bodyPr spcFirstLastPara="1" wrap="square" lIns="91425" tIns="91425" rIns="91425" bIns="91425" anchor="t" anchorCtr="0">
            <a:noAutofit/>
          </a:bodyPr>
          <a:lstStyle/>
          <a:p>
            <a:pPr marL="457200" marR="0" lvl="0" indent="-374650" algn="l" rtl="0">
              <a:lnSpc>
                <a:spcPct val="115000"/>
              </a:lnSpc>
              <a:spcBef>
                <a:spcPts val="0"/>
              </a:spcBef>
              <a:spcAft>
                <a:spcPts val="0"/>
              </a:spcAft>
              <a:buClr>
                <a:srgbClr val="434343"/>
              </a:buClr>
              <a:buSzPts val="2300"/>
              <a:buFont typeface="Montserrat"/>
              <a:buChar char="●"/>
            </a:pPr>
            <a:r>
              <a:rPr lang="en" sz="2300">
                <a:solidFill>
                  <a:srgbClr val="434343"/>
                </a:solidFill>
                <a:latin typeface="Montserrat"/>
                <a:ea typeface="Montserrat"/>
                <a:cs typeface="Montserrat"/>
                <a:sym typeface="Montserrat"/>
              </a:rPr>
              <a:t>Nous pouvons également modifier notre distance de pas (stride)</a:t>
            </a:r>
            <a:endParaRPr sz="2300">
              <a:solidFill>
                <a:srgbClr val="434343"/>
              </a:solidFill>
              <a:latin typeface="Montserrat"/>
              <a:ea typeface="Montserrat"/>
              <a:cs typeface="Montserrat"/>
              <a:sym typeface="Montserrat"/>
            </a:endParaRPr>
          </a:p>
          <a:p>
            <a:pPr marL="0" marR="0" lvl="0" indent="0" algn="l" rtl="0">
              <a:lnSpc>
                <a:spcPct val="115000"/>
              </a:lnSpc>
              <a:spcBef>
                <a:spcPts val="1600"/>
              </a:spcBef>
              <a:spcAft>
                <a:spcPts val="1600"/>
              </a:spcAft>
              <a:buNone/>
            </a:pPr>
            <a:endParaRPr sz="3000">
              <a:solidFill>
                <a:srgbClr val="434343"/>
              </a:solidFill>
              <a:latin typeface="Montserrat"/>
              <a:ea typeface="Montserrat"/>
              <a:cs typeface="Montserrat"/>
              <a:sym typeface="Montserrat"/>
            </a:endParaRPr>
          </a:p>
        </p:txBody>
      </p:sp>
      <p:graphicFrame>
        <p:nvGraphicFramePr>
          <p:cNvPr id="193" name="Google Shape;193;p29"/>
          <p:cNvGraphicFramePr/>
          <p:nvPr/>
        </p:nvGraphicFramePr>
        <p:xfrm>
          <a:off x="893550" y="1891500"/>
          <a:ext cx="2297100" cy="237726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63125">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2"/>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3"/>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4"/>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5"/>
                  </a:ext>
                </a:extLst>
              </a:tr>
            </a:tbl>
          </a:graphicData>
        </a:graphic>
      </p:graphicFrame>
      <p:sp>
        <p:nvSpPr>
          <p:cNvPr id="194" name="Google Shape;194;p29"/>
          <p:cNvSpPr/>
          <p:nvPr/>
        </p:nvSpPr>
        <p:spPr>
          <a:xfrm>
            <a:off x="1277100" y="1896500"/>
            <a:ext cx="1148700" cy="1177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5" name="Google Shape;195;p29"/>
          <p:cNvCxnSpPr/>
          <p:nvPr/>
        </p:nvCxnSpPr>
        <p:spPr>
          <a:xfrm>
            <a:off x="2403975" y="1891500"/>
            <a:ext cx="3170100" cy="831300"/>
          </a:xfrm>
          <a:prstGeom prst="straightConnector1">
            <a:avLst/>
          </a:prstGeom>
          <a:noFill/>
          <a:ln w="19050" cap="flat" cmpd="sng">
            <a:solidFill>
              <a:srgbClr val="EA9999"/>
            </a:solidFill>
            <a:prstDash val="dash"/>
            <a:round/>
            <a:headEnd type="none" w="med" len="med"/>
            <a:tailEnd type="none" w="med" len="med"/>
          </a:ln>
        </p:spPr>
      </p:cxnSp>
      <p:graphicFrame>
        <p:nvGraphicFramePr>
          <p:cNvPr id="196" name="Google Shape;196;p29"/>
          <p:cNvGraphicFramePr/>
          <p:nvPr/>
        </p:nvGraphicFramePr>
        <p:xfrm>
          <a:off x="4419000" y="2717625"/>
          <a:ext cx="1148550" cy="118863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97" name="Google Shape;197;p29"/>
          <p:cNvSpPr txBox="1"/>
          <p:nvPr/>
        </p:nvSpPr>
        <p:spPr>
          <a:xfrm>
            <a:off x="4372225" y="3989000"/>
            <a:ext cx="13122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Montserrat"/>
                <a:ea typeface="Montserrat"/>
                <a:cs typeface="Montserrat"/>
                <a:sym typeface="Montserrat"/>
              </a:rPr>
              <a:t>Filtre 3 par 3  </a:t>
            </a:r>
            <a:endParaRPr sz="1200">
              <a:latin typeface="Montserrat"/>
              <a:ea typeface="Montserrat"/>
              <a:cs typeface="Montserrat"/>
              <a:sym typeface="Montserrat"/>
            </a:endParaRPr>
          </a:p>
        </p:txBody>
      </p:sp>
      <p:cxnSp>
        <p:nvCxnSpPr>
          <p:cNvPr id="198" name="Google Shape;198;p29"/>
          <p:cNvCxnSpPr/>
          <p:nvPr/>
        </p:nvCxnSpPr>
        <p:spPr>
          <a:xfrm>
            <a:off x="1274175" y="1891500"/>
            <a:ext cx="3143100" cy="836400"/>
          </a:xfrm>
          <a:prstGeom prst="straightConnector1">
            <a:avLst/>
          </a:prstGeom>
          <a:noFill/>
          <a:ln w="19050" cap="flat" cmpd="sng">
            <a:solidFill>
              <a:srgbClr val="EA9999"/>
            </a:solidFill>
            <a:prstDash val="dash"/>
            <a:round/>
            <a:headEnd type="none" w="med" len="med"/>
            <a:tailEnd type="none" w="med" len="med"/>
          </a:ln>
        </p:spPr>
      </p:cxnSp>
      <p:cxnSp>
        <p:nvCxnSpPr>
          <p:cNvPr id="199" name="Google Shape;199;p29"/>
          <p:cNvCxnSpPr/>
          <p:nvPr/>
        </p:nvCxnSpPr>
        <p:spPr>
          <a:xfrm>
            <a:off x="1301375" y="3073700"/>
            <a:ext cx="3115800" cy="826200"/>
          </a:xfrm>
          <a:prstGeom prst="straightConnector1">
            <a:avLst/>
          </a:prstGeom>
          <a:noFill/>
          <a:ln w="19050" cap="flat" cmpd="sng">
            <a:solidFill>
              <a:srgbClr val="EA9999"/>
            </a:solidFill>
            <a:prstDash val="dash"/>
            <a:round/>
            <a:headEnd type="none" w="med" len="med"/>
            <a:tailEnd type="none" w="med" len="med"/>
          </a:ln>
        </p:spPr>
      </p:cxnSp>
      <p:cxnSp>
        <p:nvCxnSpPr>
          <p:cNvPr id="200" name="Google Shape;200;p29"/>
          <p:cNvCxnSpPr/>
          <p:nvPr/>
        </p:nvCxnSpPr>
        <p:spPr>
          <a:xfrm>
            <a:off x="2425800" y="3073700"/>
            <a:ext cx="1991400" cy="520500"/>
          </a:xfrm>
          <a:prstGeom prst="straightConnector1">
            <a:avLst/>
          </a:prstGeom>
          <a:noFill/>
          <a:ln w="19050" cap="flat" cmpd="sng">
            <a:solidFill>
              <a:srgbClr val="EA9999"/>
            </a:solidFill>
            <a:prstDash val="dash"/>
            <a:round/>
            <a:headEnd type="none" w="med" len="med"/>
            <a:tailEnd type="none" w="med" len="med"/>
          </a:ln>
        </p:spPr>
      </p:cxnSp>
      <p:cxnSp>
        <p:nvCxnSpPr>
          <p:cNvPr id="201" name="Google Shape;201;p29"/>
          <p:cNvCxnSpPr/>
          <p:nvPr/>
        </p:nvCxnSpPr>
        <p:spPr>
          <a:xfrm>
            <a:off x="891475" y="1800350"/>
            <a:ext cx="375600" cy="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7" name="Google Shape;207;p30"/>
          <p:cNvSpPr txBox="1">
            <a:spLocks noGrp="1"/>
          </p:cNvSpPr>
          <p:nvPr>
            <p:ph type="body" idx="1"/>
          </p:nvPr>
        </p:nvSpPr>
        <p:spPr>
          <a:xfrm>
            <a:off x="311700" y="967700"/>
            <a:ext cx="8520600" cy="6177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Montserrat"/>
              <a:buChar char="●"/>
            </a:pPr>
            <a:r>
              <a:rPr lang="en" sz="2400">
                <a:solidFill>
                  <a:srgbClr val="434343"/>
                </a:solidFill>
                <a:latin typeface="Montserrat"/>
                <a:ea typeface="Montserrat"/>
                <a:cs typeface="Montserrat"/>
                <a:sym typeface="Montserrat"/>
              </a:rPr>
              <a:t>Exemple de distance stride de 2 </a:t>
            </a:r>
            <a:endParaRPr sz="2400">
              <a:solidFill>
                <a:srgbClr val="434343"/>
              </a:solidFill>
              <a:latin typeface="Montserrat"/>
              <a:ea typeface="Montserrat"/>
              <a:cs typeface="Montserrat"/>
              <a:sym typeface="Montserrat"/>
            </a:endParaRPr>
          </a:p>
          <a:p>
            <a:pPr marL="0" marR="0" lvl="0" indent="0" algn="l" rtl="0">
              <a:lnSpc>
                <a:spcPct val="115000"/>
              </a:lnSpc>
              <a:spcBef>
                <a:spcPts val="1600"/>
              </a:spcBef>
              <a:spcAft>
                <a:spcPts val="1600"/>
              </a:spcAft>
              <a:buNone/>
            </a:pPr>
            <a:endParaRPr sz="3000">
              <a:solidFill>
                <a:srgbClr val="434343"/>
              </a:solidFill>
              <a:latin typeface="Montserrat"/>
              <a:ea typeface="Montserrat"/>
              <a:cs typeface="Montserrat"/>
              <a:sym typeface="Montserrat"/>
            </a:endParaRPr>
          </a:p>
        </p:txBody>
      </p:sp>
      <p:graphicFrame>
        <p:nvGraphicFramePr>
          <p:cNvPr id="208" name="Google Shape;208;p30"/>
          <p:cNvGraphicFramePr/>
          <p:nvPr/>
        </p:nvGraphicFramePr>
        <p:xfrm>
          <a:off x="893550" y="1891500"/>
          <a:ext cx="2297100" cy="237726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63125">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2"/>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3"/>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4"/>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5"/>
                  </a:ext>
                </a:extLst>
              </a:tr>
            </a:tbl>
          </a:graphicData>
        </a:graphic>
      </p:graphicFrame>
      <p:sp>
        <p:nvSpPr>
          <p:cNvPr id="209" name="Google Shape;209;p30"/>
          <p:cNvSpPr/>
          <p:nvPr/>
        </p:nvSpPr>
        <p:spPr>
          <a:xfrm>
            <a:off x="1652700" y="1896500"/>
            <a:ext cx="1148700" cy="1177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 name="Google Shape;210;p30"/>
          <p:cNvCxnSpPr/>
          <p:nvPr/>
        </p:nvCxnSpPr>
        <p:spPr>
          <a:xfrm>
            <a:off x="2779575" y="1891500"/>
            <a:ext cx="3170100" cy="831300"/>
          </a:xfrm>
          <a:prstGeom prst="straightConnector1">
            <a:avLst/>
          </a:prstGeom>
          <a:noFill/>
          <a:ln w="19050" cap="flat" cmpd="sng">
            <a:solidFill>
              <a:srgbClr val="EA9999"/>
            </a:solidFill>
            <a:prstDash val="dash"/>
            <a:round/>
            <a:headEnd type="none" w="med" len="med"/>
            <a:tailEnd type="none" w="med" len="med"/>
          </a:ln>
        </p:spPr>
      </p:cxnSp>
      <p:graphicFrame>
        <p:nvGraphicFramePr>
          <p:cNvPr id="211" name="Google Shape;211;p30"/>
          <p:cNvGraphicFramePr/>
          <p:nvPr/>
        </p:nvGraphicFramePr>
        <p:xfrm>
          <a:off x="4794600" y="2717625"/>
          <a:ext cx="1148550" cy="118863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12" name="Google Shape;212;p30"/>
          <p:cNvSpPr txBox="1"/>
          <p:nvPr/>
        </p:nvSpPr>
        <p:spPr>
          <a:xfrm>
            <a:off x="4712775" y="3940000"/>
            <a:ext cx="13122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Montserrat"/>
                <a:ea typeface="Montserrat"/>
                <a:cs typeface="Montserrat"/>
                <a:sym typeface="Montserrat"/>
              </a:rPr>
              <a:t>Filtre 3 par 3  </a:t>
            </a:r>
            <a:endParaRPr sz="1200">
              <a:latin typeface="Montserrat"/>
              <a:ea typeface="Montserrat"/>
              <a:cs typeface="Montserrat"/>
              <a:sym typeface="Montserrat"/>
            </a:endParaRPr>
          </a:p>
        </p:txBody>
      </p:sp>
      <p:cxnSp>
        <p:nvCxnSpPr>
          <p:cNvPr id="213" name="Google Shape;213;p30"/>
          <p:cNvCxnSpPr/>
          <p:nvPr/>
        </p:nvCxnSpPr>
        <p:spPr>
          <a:xfrm>
            <a:off x="1649775" y="1891500"/>
            <a:ext cx="3143100" cy="836400"/>
          </a:xfrm>
          <a:prstGeom prst="straightConnector1">
            <a:avLst/>
          </a:prstGeom>
          <a:noFill/>
          <a:ln w="19050" cap="flat" cmpd="sng">
            <a:solidFill>
              <a:srgbClr val="EA9999"/>
            </a:solidFill>
            <a:prstDash val="dash"/>
            <a:round/>
            <a:headEnd type="none" w="med" len="med"/>
            <a:tailEnd type="none" w="med" len="med"/>
          </a:ln>
        </p:spPr>
      </p:cxnSp>
      <p:cxnSp>
        <p:nvCxnSpPr>
          <p:cNvPr id="214" name="Google Shape;214;p30"/>
          <p:cNvCxnSpPr/>
          <p:nvPr/>
        </p:nvCxnSpPr>
        <p:spPr>
          <a:xfrm>
            <a:off x="1676975" y="3073700"/>
            <a:ext cx="3115800" cy="826200"/>
          </a:xfrm>
          <a:prstGeom prst="straightConnector1">
            <a:avLst/>
          </a:prstGeom>
          <a:noFill/>
          <a:ln w="19050" cap="flat" cmpd="sng">
            <a:solidFill>
              <a:srgbClr val="EA9999"/>
            </a:solidFill>
            <a:prstDash val="dash"/>
            <a:round/>
            <a:headEnd type="none" w="med" len="med"/>
            <a:tailEnd type="none" w="med" len="med"/>
          </a:ln>
        </p:spPr>
      </p:cxnSp>
      <p:cxnSp>
        <p:nvCxnSpPr>
          <p:cNvPr id="215" name="Google Shape;215;p30"/>
          <p:cNvCxnSpPr/>
          <p:nvPr/>
        </p:nvCxnSpPr>
        <p:spPr>
          <a:xfrm>
            <a:off x="2801400" y="3073700"/>
            <a:ext cx="1991400" cy="520500"/>
          </a:xfrm>
          <a:prstGeom prst="straightConnector1">
            <a:avLst/>
          </a:prstGeom>
          <a:noFill/>
          <a:ln w="19050" cap="flat" cmpd="sng">
            <a:solidFill>
              <a:srgbClr val="EA9999"/>
            </a:solidFill>
            <a:prstDash val="dash"/>
            <a:round/>
            <a:headEnd type="none" w="med" len="med"/>
            <a:tailEnd type="none" w="med" len="med"/>
          </a:ln>
        </p:spPr>
      </p:cxnSp>
      <p:cxnSp>
        <p:nvCxnSpPr>
          <p:cNvPr id="216" name="Google Shape;216;p30"/>
          <p:cNvCxnSpPr/>
          <p:nvPr/>
        </p:nvCxnSpPr>
        <p:spPr>
          <a:xfrm>
            <a:off x="891475" y="1800350"/>
            <a:ext cx="751200" cy="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1" name="Google Shape;221;p31"/>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2" name="Google Shape;222;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Voici un exemple interactif !</a:t>
            </a:r>
            <a:endParaRPr sz="3000">
              <a:solidFill>
                <a:srgbClr val="434343"/>
              </a:solidFill>
              <a:latin typeface="Montserrat"/>
              <a:ea typeface="Montserrat"/>
              <a:cs typeface="Montserrat"/>
              <a:sym typeface="Montserrat"/>
            </a:endParaRPr>
          </a:p>
          <a:p>
            <a:pPr marL="1371600" marR="0" lvl="1" indent="-419100" algn="l" rtl="0">
              <a:lnSpc>
                <a:spcPct val="115000"/>
              </a:lnSpc>
              <a:spcBef>
                <a:spcPts val="0"/>
              </a:spcBef>
              <a:spcAft>
                <a:spcPts val="0"/>
              </a:spcAft>
              <a:buClr>
                <a:srgbClr val="434343"/>
              </a:buClr>
              <a:buSzPts val="3000"/>
              <a:buFont typeface="Montserrat"/>
              <a:buChar char="○"/>
            </a:pPr>
            <a:r>
              <a:rPr lang="en" sz="3000" b="1">
                <a:solidFill>
                  <a:srgbClr val="434343"/>
                </a:solidFill>
                <a:latin typeface="Montserrat"/>
                <a:ea typeface="Montserrat"/>
                <a:cs typeface="Montserrat"/>
                <a:sym typeface="Montserrat"/>
              </a:rPr>
              <a:t>setosa.io/ev/image-kernels/</a:t>
            </a:r>
            <a:endParaRPr sz="3000" b="1">
              <a:solidFill>
                <a:srgbClr val="434343"/>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a:ea typeface="Montserrat"/>
                <a:cs typeface="Montserrat"/>
                <a:sym typeface="Montserrat"/>
              </a:rPr>
              <a:t>Deep Learning</a:t>
            </a:r>
            <a:endParaRPr dirty="0">
              <a:latin typeface="Montserrat"/>
              <a:ea typeface="Montserrat"/>
              <a:cs typeface="Montserrat"/>
              <a:sym typeface="Montserrat"/>
            </a:endParaRPr>
          </a:p>
        </p:txBody>
      </p:sp>
      <p:sp>
        <p:nvSpPr>
          <p:cNvPr id="228" name="Google Shape;228;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06400" algn="l" rtl="0">
              <a:lnSpc>
                <a:spcPct val="115000"/>
              </a:lnSpc>
              <a:spcBef>
                <a:spcPts val="0"/>
              </a:spcBef>
              <a:spcAft>
                <a:spcPts val="0"/>
              </a:spcAft>
              <a:buClr>
                <a:srgbClr val="434343"/>
              </a:buClr>
              <a:buSzPts val="2800"/>
              <a:buFont typeface="Montserrat"/>
              <a:buChar char="●"/>
            </a:pPr>
            <a:r>
              <a:rPr lang="de-DE" sz="2800" dirty="0">
                <a:solidFill>
                  <a:srgbClr val="434343"/>
                </a:solidFill>
                <a:latin typeface="Montserrat"/>
                <a:ea typeface="Montserrat"/>
                <a:cs typeface="Montserrat"/>
                <a:sym typeface="Montserrat"/>
              </a:rPr>
              <a:t>Im Kontext von CNNs werden diese "Filter" Faltungskerne genannt.</a:t>
            </a:r>
          </a:p>
          <a:p>
            <a:pPr marL="50800" marR="0" lvl="0" indent="0" algn="l" rtl="0">
              <a:lnSpc>
                <a:spcPct val="115000"/>
              </a:lnSpc>
              <a:spcBef>
                <a:spcPts val="0"/>
              </a:spcBef>
              <a:spcAft>
                <a:spcPts val="0"/>
              </a:spcAft>
              <a:buClr>
                <a:srgbClr val="434343"/>
              </a:buClr>
              <a:buSzPts val="2800"/>
              <a:buNone/>
            </a:pPr>
            <a:endParaRPr lang="de-DE" sz="2800" dirty="0">
              <a:solidFill>
                <a:srgbClr val="434343"/>
              </a:solidFill>
              <a:latin typeface="Montserrat"/>
              <a:ea typeface="Montserrat"/>
              <a:cs typeface="Montserrat"/>
              <a:sym typeface="Montserrat"/>
            </a:endParaRPr>
          </a:p>
          <a:p>
            <a:pPr marL="457200" marR="0" lvl="0" indent="-406400" algn="l" rtl="0">
              <a:lnSpc>
                <a:spcPct val="115000"/>
              </a:lnSpc>
              <a:spcBef>
                <a:spcPts val="0"/>
              </a:spcBef>
              <a:spcAft>
                <a:spcPts val="0"/>
              </a:spcAft>
              <a:buClr>
                <a:srgbClr val="434343"/>
              </a:buClr>
              <a:buSzPts val="2800"/>
              <a:buFont typeface="Montserrat"/>
              <a:buChar char="●"/>
            </a:pPr>
            <a:r>
              <a:rPr lang="de-DE" sz="2800" dirty="0">
                <a:solidFill>
                  <a:srgbClr val="434343"/>
                </a:solidFill>
                <a:latin typeface="Montserrat"/>
                <a:ea typeface="Montserrat"/>
                <a:cs typeface="Montserrat"/>
                <a:sym typeface="Montserrat"/>
              </a:rPr>
              <a:t>Der Prozess, bei dem sie über ein Bild gelegt werden, wird als </a:t>
            </a:r>
            <a:r>
              <a:rPr lang="de-DE" sz="2800" b="1" u="sng" dirty="0">
                <a:solidFill>
                  <a:srgbClr val="434343"/>
                </a:solidFill>
                <a:latin typeface="Montserrat"/>
                <a:ea typeface="Montserrat"/>
                <a:cs typeface="Montserrat"/>
                <a:sym typeface="Montserrat"/>
              </a:rPr>
              <a:t>Faltung</a:t>
            </a:r>
            <a:r>
              <a:rPr lang="de-DE" sz="2800" dirty="0">
                <a:solidFill>
                  <a:srgbClr val="434343"/>
                </a:solidFill>
                <a:latin typeface="Montserrat"/>
                <a:ea typeface="Montserrat"/>
                <a:cs typeface="Montserrat"/>
                <a:sym typeface="Montserrat"/>
              </a:rPr>
              <a:t> bezeichnet.</a:t>
            </a:r>
            <a:endParaRPr sz="2800" dirty="0">
              <a:solidFill>
                <a:srgbClr val="434343"/>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4" name="Google Shape;234;p33"/>
          <p:cNvSpPr txBox="1">
            <a:spLocks noGrp="1"/>
          </p:cNvSpPr>
          <p:nvPr>
            <p:ph type="body" idx="1"/>
          </p:nvPr>
        </p:nvSpPr>
        <p:spPr>
          <a:xfrm>
            <a:off x="311700" y="967700"/>
            <a:ext cx="8520600" cy="617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de-DE" sz="2600" dirty="0">
                <a:solidFill>
                  <a:srgbClr val="434343"/>
                </a:solidFill>
                <a:latin typeface="Montserrat"/>
                <a:ea typeface="Montserrat"/>
                <a:cs typeface="Montserrat"/>
                <a:sym typeface="Montserrat"/>
              </a:rPr>
              <a:t>Während der Faltung könnten wir die Ränder verlieren</a:t>
            </a:r>
            <a:endParaRPr sz="2600" dirty="0">
              <a:solidFill>
                <a:srgbClr val="434343"/>
              </a:solidFill>
              <a:latin typeface="Montserrat"/>
              <a:ea typeface="Montserrat"/>
              <a:cs typeface="Montserrat"/>
              <a:sym typeface="Montserrat"/>
            </a:endParaRPr>
          </a:p>
        </p:txBody>
      </p:sp>
      <p:graphicFrame>
        <p:nvGraphicFramePr>
          <p:cNvPr id="235" name="Google Shape;235;p33"/>
          <p:cNvGraphicFramePr/>
          <p:nvPr/>
        </p:nvGraphicFramePr>
        <p:xfrm>
          <a:off x="2384400" y="1792750"/>
          <a:ext cx="1531400" cy="158484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363125">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extLst>
                  <a:ext uri="{0D108BD9-81ED-4DB2-BD59-A6C34878D82A}">
                    <a16:rowId xmlns:a16="http://schemas.microsoft.com/office/drawing/2014/main" val="10002"/>
                  </a:ext>
                </a:extLst>
              </a:tr>
              <a:tr h="363125">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extLst>
                  <a:ext uri="{0D108BD9-81ED-4DB2-BD59-A6C34878D82A}">
                    <a16:rowId xmlns:a16="http://schemas.microsoft.com/office/drawing/2014/main" val="10003"/>
                  </a:ext>
                </a:extLst>
              </a:tr>
            </a:tbl>
          </a:graphicData>
        </a:graphic>
      </p:graphicFrame>
      <p:sp>
        <p:nvSpPr>
          <p:cNvPr id="236" name="Google Shape;236;p33"/>
          <p:cNvSpPr/>
          <p:nvPr/>
        </p:nvSpPr>
        <p:spPr>
          <a:xfrm>
            <a:off x="2767250" y="2185150"/>
            <a:ext cx="1148700" cy="1177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7" name="Google Shape;237;p33"/>
          <p:cNvCxnSpPr/>
          <p:nvPr/>
        </p:nvCxnSpPr>
        <p:spPr>
          <a:xfrm>
            <a:off x="3927350" y="2183475"/>
            <a:ext cx="2757000" cy="434700"/>
          </a:xfrm>
          <a:prstGeom prst="straightConnector1">
            <a:avLst/>
          </a:prstGeom>
          <a:noFill/>
          <a:ln w="19050" cap="flat" cmpd="sng">
            <a:solidFill>
              <a:srgbClr val="EA9999"/>
            </a:solidFill>
            <a:prstDash val="dash"/>
            <a:round/>
            <a:headEnd type="none" w="med" len="med"/>
            <a:tailEnd type="none" w="med" len="med"/>
          </a:ln>
        </p:spPr>
      </p:cxnSp>
      <p:sp>
        <p:nvSpPr>
          <p:cNvPr id="238" name="Google Shape;238;p33"/>
          <p:cNvSpPr txBox="1"/>
          <p:nvPr/>
        </p:nvSpPr>
        <p:spPr>
          <a:xfrm>
            <a:off x="5447400" y="3935325"/>
            <a:ext cx="13122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Montserrat"/>
                <a:ea typeface="Montserrat"/>
                <a:cs typeface="Montserrat"/>
                <a:sym typeface="Montserrat"/>
              </a:rPr>
              <a:t>Filtre 3 par 3  </a:t>
            </a:r>
            <a:endParaRPr sz="1200">
              <a:latin typeface="Montserrat"/>
              <a:ea typeface="Montserrat"/>
              <a:cs typeface="Montserrat"/>
              <a:sym typeface="Montserrat"/>
            </a:endParaRPr>
          </a:p>
        </p:txBody>
      </p:sp>
      <p:cxnSp>
        <p:nvCxnSpPr>
          <p:cNvPr id="239" name="Google Shape;239;p33"/>
          <p:cNvCxnSpPr/>
          <p:nvPr/>
        </p:nvCxnSpPr>
        <p:spPr>
          <a:xfrm>
            <a:off x="2770625" y="2183475"/>
            <a:ext cx="2757000" cy="439800"/>
          </a:xfrm>
          <a:prstGeom prst="straightConnector1">
            <a:avLst/>
          </a:prstGeom>
          <a:noFill/>
          <a:ln w="19050" cap="flat" cmpd="sng">
            <a:solidFill>
              <a:srgbClr val="EA9999"/>
            </a:solidFill>
            <a:prstDash val="dash"/>
            <a:round/>
            <a:headEnd type="none" w="med" len="med"/>
            <a:tailEnd type="none" w="med" len="med"/>
          </a:ln>
        </p:spPr>
      </p:cxnSp>
      <p:cxnSp>
        <p:nvCxnSpPr>
          <p:cNvPr id="240" name="Google Shape;240;p33"/>
          <p:cNvCxnSpPr/>
          <p:nvPr/>
        </p:nvCxnSpPr>
        <p:spPr>
          <a:xfrm>
            <a:off x="2761500" y="3372200"/>
            <a:ext cx="2766000" cy="423000"/>
          </a:xfrm>
          <a:prstGeom prst="straightConnector1">
            <a:avLst/>
          </a:prstGeom>
          <a:noFill/>
          <a:ln w="19050" cap="flat" cmpd="sng">
            <a:solidFill>
              <a:srgbClr val="EA9999"/>
            </a:solidFill>
            <a:prstDash val="dash"/>
            <a:round/>
            <a:headEnd type="none" w="med" len="med"/>
            <a:tailEnd type="none" w="med" len="med"/>
          </a:ln>
        </p:spPr>
      </p:cxnSp>
      <p:cxnSp>
        <p:nvCxnSpPr>
          <p:cNvPr id="241" name="Google Shape;241;p33"/>
          <p:cNvCxnSpPr/>
          <p:nvPr/>
        </p:nvCxnSpPr>
        <p:spPr>
          <a:xfrm>
            <a:off x="3931925" y="3353925"/>
            <a:ext cx="2752500" cy="443400"/>
          </a:xfrm>
          <a:prstGeom prst="straightConnector1">
            <a:avLst/>
          </a:prstGeom>
          <a:noFill/>
          <a:ln w="19050" cap="flat" cmpd="sng">
            <a:solidFill>
              <a:srgbClr val="EA9999"/>
            </a:solidFill>
            <a:prstDash val="dash"/>
            <a:round/>
            <a:headEnd type="none" w="med" len="med"/>
            <a:tailEnd type="none" w="med" len="med"/>
          </a:ln>
        </p:spPr>
      </p:cxnSp>
      <p:graphicFrame>
        <p:nvGraphicFramePr>
          <p:cNvPr id="242" name="Google Shape;242;p33"/>
          <p:cNvGraphicFramePr/>
          <p:nvPr/>
        </p:nvGraphicFramePr>
        <p:xfrm>
          <a:off x="5529225" y="2612875"/>
          <a:ext cx="1148550" cy="118863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8" name="Google Shape;248;p34"/>
          <p:cNvSpPr txBox="1">
            <a:spLocks noGrp="1"/>
          </p:cNvSpPr>
          <p:nvPr>
            <p:ph type="body" idx="1"/>
          </p:nvPr>
        </p:nvSpPr>
        <p:spPr>
          <a:xfrm>
            <a:off x="311700" y="967700"/>
            <a:ext cx="8520600" cy="61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de-DE" sz="2600" dirty="0">
                <a:solidFill>
                  <a:srgbClr val="434343"/>
                </a:solidFill>
                <a:latin typeface="Montserrat"/>
                <a:ea typeface="Montserrat"/>
                <a:cs typeface="Montserrat"/>
                <a:sym typeface="Montserrat"/>
              </a:rPr>
              <a:t>Während der Faltung könnten wir die Grenzen verlieren</a:t>
            </a:r>
            <a:endParaRPr sz="3000" dirty="0">
              <a:solidFill>
                <a:srgbClr val="434343"/>
              </a:solidFill>
              <a:latin typeface="Montserrat"/>
              <a:ea typeface="Montserrat"/>
              <a:cs typeface="Montserrat"/>
              <a:sym typeface="Montserrat"/>
            </a:endParaRPr>
          </a:p>
        </p:txBody>
      </p:sp>
      <p:graphicFrame>
        <p:nvGraphicFramePr>
          <p:cNvPr id="249" name="Google Shape;249;p34"/>
          <p:cNvGraphicFramePr/>
          <p:nvPr/>
        </p:nvGraphicFramePr>
        <p:xfrm>
          <a:off x="2384400" y="1792750"/>
          <a:ext cx="1531400" cy="158484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363125">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extLst>
                  <a:ext uri="{0D108BD9-81ED-4DB2-BD59-A6C34878D82A}">
                    <a16:rowId xmlns:a16="http://schemas.microsoft.com/office/drawing/2014/main" val="10002"/>
                  </a:ext>
                </a:extLst>
              </a:tr>
              <a:tr h="363125">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extLst>
                  <a:ext uri="{0D108BD9-81ED-4DB2-BD59-A6C34878D82A}">
                    <a16:rowId xmlns:a16="http://schemas.microsoft.com/office/drawing/2014/main" val="10003"/>
                  </a:ext>
                </a:extLst>
              </a:tr>
            </a:tbl>
          </a:graphicData>
        </a:graphic>
      </p:graphicFrame>
      <p:sp>
        <p:nvSpPr>
          <p:cNvPr id="250" name="Google Shape;250;p34"/>
          <p:cNvSpPr/>
          <p:nvPr/>
        </p:nvSpPr>
        <p:spPr>
          <a:xfrm>
            <a:off x="3150100" y="2185150"/>
            <a:ext cx="1148700" cy="1177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 name="Google Shape;251;p34"/>
          <p:cNvCxnSpPr/>
          <p:nvPr/>
        </p:nvCxnSpPr>
        <p:spPr>
          <a:xfrm>
            <a:off x="4311400" y="2190000"/>
            <a:ext cx="2373000" cy="428100"/>
          </a:xfrm>
          <a:prstGeom prst="straightConnector1">
            <a:avLst/>
          </a:prstGeom>
          <a:noFill/>
          <a:ln w="19050" cap="flat" cmpd="sng">
            <a:solidFill>
              <a:srgbClr val="EA9999"/>
            </a:solidFill>
            <a:prstDash val="dash"/>
            <a:round/>
            <a:headEnd type="none" w="med" len="med"/>
            <a:tailEnd type="none" w="med" len="med"/>
          </a:ln>
        </p:spPr>
      </p:cxnSp>
      <p:sp>
        <p:nvSpPr>
          <p:cNvPr id="252" name="Google Shape;252;p34"/>
          <p:cNvSpPr txBox="1"/>
          <p:nvPr/>
        </p:nvSpPr>
        <p:spPr>
          <a:xfrm>
            <a:off x="5447400" y="3935325"/>
            <a:ext cx="13122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Montserrat"/>
                <a:ea typeface="Montserrat"/>
                <a:cs typeface="Montserrat"/>
                <a:sym typeface="Montserrat"/>
              </a:rPr>
              <a:t>Filtre 3 par 3 </a:t>
            </a:r>
            <a:endParaRPr sz="1200">
              <a:latin typeface="Montserrat"/>
              <a:ea typeface="Montserrat"/>
              <a:cs typeface="Montserrat"/>
              <a:sym typeface="Montserrat"/>
            </a:endParaRPr>
          </a:p>
        </p:txBody>
      </p:sp>
      <p:cxnSp>
        <p:nvCxnSpPr>
          <p:cNvPr id="253" name="Google Shape;253;p34"/>
          <p:cNvCxnSpPr/>
          <p:nvPr/>
        </p:nvCxnSpPr>
        <p:spPr>
          <a:xfrm>
            <a:off x="3154675" y="2185425"/>
            <a:ext cx="2373000" cy="437700"/>
          </a:xfrm>
          <a:prstGeom prst="straightConnector1">
            <a:avLst/>
          </a:prstGeom>
          <a:noFill/>
          <a:ln w="19050" cap="flat" cmpd="sng">
            <a:solidFill>
              <a:srgbClr val="EA9999"/>
            </a:solidFill>
            <a:prstDash val="dash"/>
            <a:round/>
            <a:headEnd type="none" w="med" len="med"/>
            <a:tailEnd type="none" w="med" len="med"/>
          </a:ln>
        </p:spPr>
      </p:cxnSp>
      <p:cxnSp>
        <p:nvCxnSpPr>
          <p:cNvPr id="254" name="Google Shape;254;p34"/>
          <p:cNvCxnSpPr/>
          <p:nvPr/>
        </p:nvCxnSpPr>
        <p:spPr>
          <a:xfrm>
            <a:off x="3140975" y="3365000"/>
            <a:ext cx="2386500" cy="430200"/>
          </a:xfrm>
          <a:prstGeom prst="straightConnector1">
            <a:avLst/>
          </a:prstGeom>
          <a:noFill/>
          <a:ln w="19050" cap="flat" cmpd="sng">
            <a:solidFill>
              <a:srgbClr val="EA9999"/>
            </a:solidFill>
            <a:prstDash val="dash"/>
            <a:round/>
            <a:headEnd type="none" w="med" len="med"/>
            <a:tailEnd type="none" w="med" len="med"/>
          </a:ln>
        </p:spPr>
      </p:cxnSp>
      <p:cxnSp>
        <p:nvCxnSpPr>
          <p:cNvPr id="255" name="Google Shape;255;p34"/>
          <p:cNvCxnSpPr/>
          <p:nvPr/>
        </p:nvCxnSpPr>
        <p:spPr>
          <a:xfrm>
            <a:off x="4325100" y="3360425"/>
            <a:ext cx="2359200" cy="436800"/>
          </a:xfrm>
          <a:prstGeom prst="straightConnector1">
            <a:avLst/>
          </a:prstGeom>
          <a:noFill/>
          <a:ln w="19050" cap="flat" cmpd="sng">
            <a:solidFill>
              <a:srgbClr val="EA9999"/>
            </a:solidFill>
            <a:prstDash val="dash"/>
            <a:round/>
            <a:headEnd type="none" w="med" len="med"/>
            <a:tailEnd type="none" w="med" len="med"/>
          </a:ln>
        </p:spPr>
      </p:cxnSp>
      <p:graphicFrame>
        <p:nvGraphicFramePr>
          <p:cNvPr id="256" name="Google Shape;256;p34"/>
          <p:cNvGraphicFramePr/>
          <p:nvPr/>
        </p:nvGraphicFramePr>
        <p:xfrm>
          <a:off x="5529225" y="2612875"/>
          <a:ext cx="1148550" cy="118863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0"/>
            <a:ext cx="9144000" cy="2521527"/>
          </a:xfrm>
          <a:prstGeom prst="rect">
            <a:avLst/>
          </a:prstGeom>
          <a:solidFill>
            <a:schemeClr val="accent5">
              <a:lumMod val="50000"/>
            </a:schemeClr>
          </a:solidFill>
        </p:spPr>
        <p:txBody>
          <a:bodyPr spcFirstLastPara="1" wrap="square" lIns="91425" tIns="91425" rIns="91425" bIns="91425" anchor="b" anchorCtr="0">
            <a:noAutofit/>
          </a:bodyPr>
          <a:lstStyle/>
          <a:p>
            <a:br>
              <a:rPr lang="de-DE" sz="3600" b="1" dirty="0">
                <a:latin typeface="Montserrat"/>
                <a:ea typeface="Montserrat"/>
                <a:cs typeface="Montserrat"/>
                <a:sym typeface="Montserrat"/>
              </a:rPr>
            </a:br>
            <a:br>
              <a:rPr lang="de-DE" sz="3600" b="1" dirty="0">
                <a:latin typeface="Montserrat"/>
                <a:ea typeface="Montserrat"/>
                <a:cs typeface="Montserrat"/>
                <a:sym typeface="Montserrat"/>
              </a:rPr>
            </a:br>
            <a:br>
              <a:rPr lang="de-DE" sz="3600" b="1" dirty="0">
                <a:latin typeface="Montserrat"/>
                <a:ea typeface="Montserrat"/>
                <a:cs typeface="Montserrat"/>
                <a:sym typeface="Montserrat"/>
              </a:rPr>
            </a:br>
            <a:r>
              <a:rPr lang="de-DE" sz="3200" b="1" dirty="0">
                <a:solidFill>
                  <a:schemeClr val="bg1"/>
                </a:solidFill>
                <a:latin typeface="+mj-lt"/>
                <a:ea typeface="Montserrat"/>
                <a:cs typeface="Montserrat"/>
                <a:sym typeface="Montserrat"/>
              </a:rPr>
              <a:t>Einführung in die </a:t>
            </a:r>
            <a:r>
              <a:rPr lang="de-DE" sz="3200" b="1" i="0" dirty="0">
                <a:solidFill>
                  <a:schemeClr val="bg1"/>
                </a:solidFill>
                <a:effectLst/>
                <a:latin typeface="+mj-lt"/>
              </a:rPr>
              <a:t>Convolutional Neural Networks(</a:t>
            </a:r>
            <a:r>
              <a:rPr lang="de-DE" sz="3200" b="1" dirty="0">
                <a:solidFill>
                  <a:schemeClr val="bg1"/>
                </a:solidFill>
                <a:latin typeface="+mj-lt"/>
                <a:ea typeface="Montserrat"/>
                <a:cs typeface="Montserrat"/>
                <a:sym typeface="Montserrat"/>
              </a:rPr>
              <a:t>CNNs)</a:t>
            </a:r>
            <a:br>
              <a:rPr lang="de-DE" b="1" dirty="0">
                <a:latin typeface="Montserrat"/>
                <a:ea typeface="Montserrat"/>
                <a:cs typeface="Montserrat"/>
                <a:sym typeface="Montserrat"/>
              </a:rPr>
            </a:br>
            <a:endParaRPr b="1" dirty="0">
              <a:latin typeface="Montserrat"/>
              <a:ea typeface="Montserrat"/>
              <a:cs typeface="Montserrat"/>
              <a:sym typeface="Montserrat"/>
            </a:endParaRPr>
          </a:p>
        </p:txBody>
      </p:sp>
      <p:sp>
        <p:nvSpPr>
          <p:cNvPr id="2" name="Textfeld 1">
            <a:extLst>
              <a:ext uri="{FF2B5EF4-FFF2-40B4-BE49-F238E27FC236}">
                <a16:creationId xmlns:a16="http://schemas.microsoft.com/office/drawing/2014/main" id="{B1288571-AF6C-EA6E-8D8B-28B77AB4393A}"/>
              </a:ext>
            </a:extLst>
          </p:cNvPr>
          <p:cNvSpPr txBox="1"/>
          <p:nvPr/>
        </p:nvSpPr>
        <p:spPr>
          <a:xfrm>
            <a:off x="2328658" y="3162795"/>
            <a:ext cx="3871252" cy="646331"/>
          </a:xfrm>
          <a:prstGeom prst="rect">
            <a:avLst/>
          </a:prstGeom>
          <a:noFill/>
        </p:spPr>
        <p:txBody>
          <a:bodyPr wrap="square" rtlCol="0">
            <a:spAutoFit/>
          </a:bodyPr>
          <a:lstStyle/>
          <a:p>
            <a:r>
              <a:rPr lang="de-DE" sz="3600" i="1" dirty="0"/>
              <a:t>Aboudou Koffitse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2" name="Google Shape;262;p35"/>
          <p:cNvSpPr txBox="1">
            <a:spLocks noGrp="1"/>
          </p:cNvSpPr>
          <p:nvPr>
            <p:ph type="body" idx="1"/>
          </p:nvPr>
        </p:nvSpPr>
        <p:spPr>
          <a:xfrm>
            <a:off x="311700" y="967700"/>
            <a:ext cx="8520600" cy="617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de-DE" sz="2600" dirty="0">
                <a:solidFill>
                  <a:srgbClr val="434343"/>
                </a:solidFill>
                <a:latin typeface="Montserrat"/>
                <a:ea typeface="Montserrat"/>
                <a:cs typeface="Montserrat"/>
                <a:sym typeface="Montserrat"/>
              </a:rPr>
              <a:t>Wir können das Bild mit weiteren Werten auffüllen...</a:t>
            </a:r>
            <a:endParaRPr sz="2600" dirty="0">
              <a:solidFill>
                <a:srgbClr val="434343"/>
              </a:solidFill>
              <a:latin typeface="Montserrat"/>
              <a:ea typeface="Montserrat"/>
              <a:cs typeface="Montserrat"/>
              <a:sym typeface="Montserrat"/>
            </a:endParaRPr>
          </a:p>
        </p:txBody>
      </p:sp>
      <p:graphicFrame>
        <p:nvGraphicFramePr>
          <p:cNvPr id="263" name="Google Shape;263;p35"/>
          <p:cNvGraphicFramePr/>
          <p:nvPr/>
        </p:nvGraphicFramePr>
        <p:xfrm>
          <a:off x="2384400" y="1792750"/>
          <a:ext cx="2297100" cy="237726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63125">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2"/>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3"/>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4"/>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5"/>
                  </a:ext>
                </a:extLst>
              </a:tr>
            </a:tbl>
          </a:graphicData>
        </a:graphic>
      </p:graphicFrame>
      <p:sp>
        <p:nvSpPr>
          <p:cNvPr id="264" name="Google Shape;264;p35"/>
          <p:cNvSpPr/>
          <p:nvPr/>
        </p:nvSpPr>
        <p:spPr>
          <a:xfrm>
            <a:off x="3532950" y="2577550"/>
            <a:ext cx="1148700" cy="1177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 name="Google Shape;265;p35"/>
          <p:cNvCxnSpPr/>
          <p:nvPr/>
        </p:nvCxnSpPr>
        <p:spPr>
          <a:xfrm>
            <a:off x="4700025" y="2587750"/>
            <a:ext cx="1984200" cy="30300"/>
          </a:xfrm>
          <a:prstGeom prst="straightConnector1">
            <a:avLst/>
          </a:prstGeom>
          <a:noFill/>
          <a:ln w="19050" cap="flat" cmpd="sng">
            <a:solidFill>
              <a:srgbClr val="EA9999"/>
            </a:solidFill>
            <a:prstDash val="dash"/>
            <a:round/>
            <a:headEnd type="none" w="med" len="med"/>
            <a:tailEnd type="none" w="med" len="med"/>
          </a:ln>
        </p:spPr>
      </p:cxnSp>
      <p:sp>
        <p:nvSpPr>
          <p:cNvPr id="266" name="Google Shape;266;p35"/>
          <p:cNvSpPr txBox="1"/>
          <p:nvPr/>
        </p:nvSpPr>
        <p:spPr>
          <a:xfrm>
            <a:off x="5447400" y="3935325"/>
            <a:ext cx="13122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Montserrat"/>
                <a:ea typeface="Montserrat"/>
                <a:cs typeface="Montserrat"/>
                <a:sym typeface="Montserrat"/>
              </a:rPr>
              <a:t>Filtre 3 par 3 </a:t>
            </a:r>
            <a:endParaRPr sz="1200">
              <a:latin typeface="Montserrat"/>
              <a:ea typeface="Montserrat"/>
              <a:cs typeface="Montserrat"/>
              <a:sym typeface="Montserrat"/>
            </a:endParaRPr>
          </a:p>
        </p:txBody>
      </p:sp>
      <p:cxnSp>
        <p:nvCxnSpPr>
          <p:cNvPr id="267" name="Google Shape;267;p35"/>
          <p:cNvCxnSpPr/>
          <p:nvPr/>
        </p:nvCxnSpPr>
        <p:spPr>
          <a:xfrm>
            <a:off x="3538725" y="2564900"/>
            <a:ext cx="1989000" cy="58500"/>
          </a:xfrm>
          <a:prstGeom prst="straightConnector1">
            <a:avLst/>
          </a:prstGeom>
          <a:noFill/>
          <a:ln w="19050" cap="flat" cmpd="sng">
            <a:solidFill>
              <a:srgbClr val="EA9999"/>
            </a:solidFill>
            <a:prstDash val="dash"/>
            <a:round/>
            <a:headEnd type="none" w="med" len="med"/>
            <a:tailEnd type="none" w="med" len="med"/>
          </a:ln>
        </p:spPr>
      </p:cxnSp>
      <p:cxnSp>
        <p:nvCxnSpPr>
          <p:cNvPr id="268" name="Google Shape;268;p35"/>
          <p:cNvCxnSpPr/>
          <p:nvPr/>
        </p:nvCxnSpPr>
        <p:spPr>
          <a:xfrm>
            <a:off x="3543300" y="3753600"/>
            <a:ext cx="1984200" cy="41700"/>
          </a:xfrm>
          <a:prstGeom prst="straightConnector1">
            <a:avLst/>
          </a:prstGeom>
          <a:noFill/>
          <a:ln w="19050" cap="flat" cmpd="sng">
            <a:solidFill>
              <a:srgbClr val="EA9999"/>
            </a:solidFill>
            <a:prstDash val="dash"/>
            <a:round/>
            <a:headEnd type="none" w="med" len="med"/>
            <a:tailEnd type="none" w="med" len="med"/>
          </a:ln>
        </p:spPr>
      </p:cxnSp>
      <p:cxnSp>
        <p:nvCxnSpPr>
          <p:cNvPr id="269" name="Google Shape;269;p35"/>
          <p:cNvCxnSpPr/>
          <p:nvPr/>
        </p:nvCxnSpPr>
        <p:spPr>
          <a:xfrm>
            <a:off x="4681725" y="3744475"/>
            <a:ext cx="2002800" cy="52800"/>
          </a:xfrm>
          <a:prstGeom prst="straightConnector1">
            <a:avLst/>
          </a:prstGeom>
          <a:noFill/>
          <a:ln w="19050" cap="flat" cmpd="sng">
            <a:solidFill>
              <a:srgbClr val="EA9999"/>
            </a:solidFill>
            <a:prstDash val="dash"/>
            <a:round/>
            <a:headEnd type="none" w="med" len="med"/>
            <a:tailEnd type="none" w="med" len="med"/>
          </a:ln>
        </p:spPr>
      </p:cxnSp>
      <p:graphicFrame>
        <p:nvGraphicFramePr>
          <p:cNvPr id="270" name="Google Shape;270;p35"/>
          <p:cNvGraphicFramePr/>
          <p:nvPr/>
        </p:nvGraphicFramePr>
        <p:xfrm>
          <a:off x="5529225" y="2612875"/>
          <a:ext cx="1148550" cy="118863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6"/>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76" name="Google Shape;276;p36"/>
          <p:cNvSpPr txBox="1">
            <a:spLocks noGrp="1"/>
          </p:cNvSpPr>
          <p:nvPr>
            <p:ph type="body" idx="1"/>
          </p:nvPr>
        </p:nvSpPr>
        <p:spPr>
          <a:xfrm>
            <a:off x="311700" y="967700"/>
            <a:ext cx="8520600" cy="617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de-DE" sz="2600" dirty="0">
                <a:solidFill>
                  <a:srgbClr val="434343"/>
                </a:solidFill>
                <a:latin typeface="Montserrat"/>
                <a:ea typeface="Montserrat"/>
                <a:cs typeface="Montserrat"/>
                <a:sym typeface="Montserrat"/>
              </a:rPr>
              <a:t>Dadurch kann die Größe des Bildes beibehalten werden.</a:t>
            </a:r>
            <a:endParaRPr sz="2600" dirty="0">
              <a:solidFill>
                <a:srgbClr val="434343"/>
              </a:solidFill>
              <a:latin typeface="Montserrat"/>
              <a:ea typeface="Montserrat"/>
              <a:cs typeface="Montserrat"/>
              <a:sym typeface="Montserrat"/>
            </a:endParaRPr>
          </a:p>
        </p:txBody>
      </p:sp>
      <p:graphicFrame>
        <p:nvGraphicFramePr>
          <p:cNvPr id="277" name="Google Shape;277;p36"/>
          <p:cNvGraphicFramePr/>
          <p:nvPr/>
        </p:nvGraphicFramePr>
        <p:xfrm>
          <a:off x="2384400" y="1792750"/>
          <a:ext cx="2297100" cy="237726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63125">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dirty="0"/>
                        <a:t>-1</a:t>
                      </a:r>
                      <a:endParaRPr dirty="0"/>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2"/>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3"/>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4"/>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dirty="0"/>
                        <a:t>0</a:t>
                      </a:r>
                      <a:endParaRPr dirty="0"/>
                    </a:p>
                  </a:txBody>
                  <a:tcPr marL="91425" marR="91425" marT="91425" marB="91425">
                    <a:solidFill>
                      <a:srgbClr val="D9D9D9"/>
                    </a:solidFill>
                  </a:tcPr>
                </a:tc>
                <a:extLst>
                  <a:ext uri="{0D108BD9-81ED-4DB2-BD59-A6C34878D82A}">
                    <a16:rowId xmlns:a16="http://schemas.microsoft.com/office/drawing/2014/main" val="10005"/>
                  </a:ext>
                </a:extLst>
              </a:tr>
            </a:tbl>
          </a:graphicData>
        </a:graphic>
      </p:graphicFrame>
      <p:sp>
        <p:nvSpPr>
          <p:cNvPr id="278" name="Google Shape;278;p36"/>
          <p:cNvSpPr/>
          <p:nvPr/>
        </p:nvSpPr>
        <p:spPr>
          <a:xfrm>
            <a:off x="3532950" y="2577550"/>
            <a:ext cx="1148700" cy="1177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9" name="Google Shape;279;p36"/>
          <p:cNvCxnSpPr/>
          <p:nvPr/>
        </p:nvCxnSpPr>
        <p:spPr>
          <a:xfrm>
            <a:off x="4700025" y="2587750"/>
            <a:ext cx="1984200" cy="30300"/>
          </a:xfrm>
          <a:prstGeom prst="straightConnector1">
            <a:avLst/>
          </a:prstGeom>
          <a:noFill/>
          <a:ln w="19050" cap="flat" cmpd="sng">
            <a:solidFill>
              <a:srgbClr val="EA9999"/>
            </a:solidFill>
            <a:prstDash val="dash"/>
            <a:round/>
            <a:headEnd type="none" w="med" len="med"/>
            <a:tailEnd type="none" w="med" len="med"/>
          </a:ln>
        </p:spPr>
      </p:cxnSp>
      <p:sp>
        <p:nvSpPr>
          <p:cNvPr id="280" name="Google Shape;280;p36"/>
          <p:cNvSpPr txBox="1"/>
          <p:nvPr/>
        </p:nvSpPr>
        <p:spPr>
          <a:xfrm>
            <a:off x="5447400" y="3935325"/>
            <a:ext cx="13122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281" name="Google Shape;281;p36"/>
          <p:cNvCxnSpPr/>
          <p:nvPr/>
        </p:nvCxnSpPr>
        <p:spPr>
          <a:xfrm>
            <a:off x="3538725" y="2564900"/>
            <a:ext cx="1989000" cy="58500"/>
          </a:xfrm>
          <a:prstGeom prst="straightConnector1">
            <a:avLst/>
          </a:prstGeom>
          <a:noFill/>
          <a:ln w="19050" cap="flat" cmpd="sng">
            <a:solidFill>
              <a:srgbClr val="EA9999"/>
            </a:solidFill>
            <a:prstDash val="dash"/>
            <a:round/>
            <a:headEnd type="none" w="med" len="med"/>
            <a:tailEnd type="none" w="med" len="med"/>
          </a:ln>
        </p:spPr>
      </p:cxnSp>
      <p:cxnSp>
        <p:nvCxnSpPr>
          <p:cNvPr id="282" name="Google Shape;282;p36"/>
          <p:cNvCxnSpPr/>
          <p:nvPr/>
        </p:nvCxnSpPr>
        <p:spPr>
          <a:xfrm>
            <a:off x="3543300" y="3753600"/>
            <a:ext cx="1984200" cy="41700"/>
          </a:xfrm>
          <a:prstGeom prst="straightConnector1">
            <a:avLst/>
          </a:prstGeom>
          <a:noFill/>
          <a:ln w="19050" cap="flat" cmpd="sng">
            <a:solidFill>
              <a:srgbClr val="EA9999"/>
            </a:solidFill>
            <a:prstDash val="dash"/>
            <a:round/>
            <a:headEnd type="none" w="med" len="med"/>
            <a:tailEnd type="none" w="med" len="med"/>
          </a:ln>
        </p:spPr>
      </p:cxnSp>
      <p:cxnSp>
        <p:nvCxnSpPr>
          <p:cNvPr id="283" name="Google Shape;283;p36"/>
          <p:cNvCxnSpPr/>
          <p:nvPr/>
        </p:nvCxnSpPr>
        <p:spPr>
          <a:xfrm>
            <a:off x="4681725" y="3744475"/>
            <a:ext cx="2002800" cy="52800"/>
          </a:xfrm>
          <a:prstGeom prst="straightConnector1">
            <a:avLst/>
          </a:prstGeom>
          <a:noFill/>
          <a:ln w="19050" cap="flat" cmpd="sng">
            <a:solidFill>
              <a:srgbClr val="EA9999"/>
            </a:solidFill>
            <a:prstDash val="dash"/>
            <a:round/>
            <a:headEnd type="none" w="med" len="med"/>
            <a:tailEnd type="none" w="med" len="med"/>
          </a:ln>
        </p:spPr>
      </p:cxnSp>
      <p:graphicFrame>
        <p:nvGraphicFramePr>
          <p:cNvPr id="284" name="Google Shape;284;p36"/>
          <p:cNvGraphicFramePr/>
          <p:nvPr/>
        </p:nvGraphicFramePr>
        <p:xfrm>
          <a:off x="5529225" y="2612875"/>
          <a:ext cx="1148550" cy="118863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rgbClr val="E06666"/>
                      </a:solidFill>
                      <a:prstDash val="solid"/>
                      <a:round/>
                      <a:headEnd type="none" w="sm" len="sm"/>
                      <a:tailEnd type="none" w="sm" len="sm"/>
                    </a:lnL>
                    <a:lnR w="19050" cap="flat" cmpd="sng">
                      <a:solidFill>
                        <a:srgbClr val="E06666"/>
                      </a:solidFill>
                      <a:prstDash val="solid"/>
                      <a:round/>
                      <a:headEnd type="none" w="sm" len="sm"/>
                      <a:tailEnd type="none" w="sm" len="sm"/>
                    </a:lnR>
                    <a:lnT w="19050" cap="flat" cmpd="sng">
                      <a:solidFill>
                        <a:srgbClr val="E06666"/>
                      </a:solidFill>
                      <a:prstDash val="solid"/>
                      <a:round/>
                      <a:headEnd type="none" w="sm" len="sm"/>
                      <a:tailEnd type="none" w="sm" len="sm"/>
                    </a:lnT>
                    <a:lnB w="19050" cap="flat" cmpd="sng">
                      <a:solidFill>
                        <a:srgbClr val="E0666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88"/>
        <p:cNvGrpSpPr/>
        <p:nvPr/>
      </p:nvGrpSpPr>
      <p:grpSpPr>
        <a:xfrm>
          <a:off x="0" y="0"/>
          <a:ext cx="0" cy="0"/>
          <a:chOff x="0" y="0"/>
          <a:chExt cx="0" cy="0"/>
        </a:xfrm>
      </p:grpSpPr>
      <p:sp>
        <p:nvSpPr>
          <p:cNvPr id="289" name="Google Shape;289;p37"/>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a:ea typeface="Montserrat"/>
                <a:cs typeface="Montserrat"/>
                <a:sym typeface="Montserrat"/>
              </a:rPr>
              <a:t>Deep Learning</a:t>
            </a:r>
            <a:endParaRPr dirty="0">
              <a:latin typeface="Montserrat"/>
              <a:ea typeface="Montserrat"/>
              <a:cs typeface="Montserrat"/>
              <a:sym typeface="Montserrat"/>
            </a:endParaRPr>
          </a:p>
        </p:txBody>
      </p:sp>
      <p:sp>
        <p:nvSpPr>
          <p:cNvPr id="290" name="Google Shape;290;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19100" algn="just" rtl="0">
              <a:lnSpc>
                <a:spcPct val="115000"/>
              </a:lnSpc>
              <a:spcBef>
                <a:spcPts val="0"/>
              </a:spcBef>
              <a:spcAft>
                <a:spcPts val="0"/>
              </a:spcAft>
              <a:buClr>
                <a:srgbClr val="434343"/>
              </a:buClr>
              <a:buSzPts val="3000"/>
              <a:buFont typeface="Montserrat"/>
              <a:buChar char="●"/>
            </a:pPr>
            <a:r>
              <a:rPr lang="de-DE" sz="2800" dirty="0">
                <a:solidFill>
                  <a:srgbClr val="434343"/>
                </a:solidFill>
                <a:latin typeface="Montserrat"/>
                <a:ea typeface="Montserrat"/>
                <a:cs typeface="Montserrat"/>
                <a:sym typeface="Montserrat"/>
              </a:rPr>
              <a:t>Nachdem wir nun die Bildfilter verstanden haben, wollen wir die Architektur eines CNN untersuchen, die es dem Netzwerk ermöglicht, die besten Gewichte für einen Filter in der Faltungsschicht zu finden.</a:t>
            </a:r>
            <a:endParaRPr sz="2800" dirty="0">
              <a:solidFill>
                <a:srgbClr val="434343"/>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8"/>
          <p:cNvSpPr txBox="1">
            <a:spLocks noGrp="1"/>
          </p:cNvSpPr>
          <p:nvPr>
            <p:ph type="ctrTitle"/>
          </p:nvPr>
        </p:nvSpPr>
        <p:spPr>
          <a:xfrm>
            <a:off x="209159" y="5191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Couches de Convolution</a:t>
            </a:r>
            <a:endParaRPr b="1" dirty="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9"/>
          <p:cNvSpPr txBox="1">
            <a:spLocks noGrp="1"/>
          </p:cNvSpPr>
          <p:nvPr>
            <p:ph type="title"/>
          </p:nvPr>
        </p:nvSpPr>
        <p:spPr>
          <a:xfrm>
            <a:off x="1042425" y="402166"/>
            <a:ext cx="6975419" cy="4663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a:ea typeface="Montserrat"/>
                <a:cs typeface="Montserrat"/>
                <a:sym typeface="Montserrat"/>
              </a:rPr>
              <a:t>Deep Learning</a:t>
            </a:r>
            <a:endParaRPr dirty="0">
              <a:latin typeface="Montserrat"/>
              <a:ea typeface="Montserrat"/>
              <a:cs typeface="Montserrat"/>
              <a:sym typeface="Montserrat"/>
            </a:endParaRPr>
          </a:p>
        </p:txBody>
      </p:sp>
      <p:sp>
        <p:nvSpPr>
          <p:cNvPr id="301" name="Google Shape;301;p39"/>
          <p:cNvSpPr txBox="1">
            <a:spLocks noGrp="1"/>
          </p:cNvSpPr>
          <p:nvPr>
            <p:ph type="body" idx="1"/>
          </p:nvPr>
        </p:nvSpPr>
        <p:spPr>
          <a:xfrm>
            <a:off x="311700" y="1152475"/>
            <a:ext cx="8520600" cy="3588858"/>
          </a:xfrm>
          <a:prstGeom prst="rect">
            <a:avLst/>
          </a:prstGeom>
        </p:spPr>
        <p:txBody>
          <a:bodyPr spcFirstLastPara="1" wrap="square" lIns="91425" tIns="91425" rIns="91425" bIns="91425" anchor="t" anchorCtr="0">
            <a:noAutofit/>
          </a:bodyPr>
          <a:lstStyle/>
          <a:p>
            <a:pPr marL="457200" marR="0" lvl="0" indent="-412750" algn="l" rtl="0">
              <a:lnSpc>
                <a:spcPct val="115000"/>
              </a:lnSpc>
              <a:spcBef>
                <a:spcPts val="0"/>
              </a:spcBef>
              <a:spcAft>
                <a:spcPts val="0"/>
              </a:spcAft>
              <a:buClr>
                <a:srgbClr val="434343"/>
              </a:buClr>
              <a:buSzPts val="2900"/>
              <a:buFont typeface="Montserrat"/>
              <a:buChar char="●"/>
            </a:pPr>
            <a:r>
              <a:rPr lang="de-DE" sz="2400" dirty="0">
                <a:solidFill>
                  <a:srgbClr val="434343"/>
                </a:solidFill>
                <a:latin typeface="Montserrat"/>
                <a:ea typeface="Montserrat"/>
                <a:cs typeface="Montserrat"/>
                <a:sym typeface="Montserrat"/>
              </a:rPr>
              <a:t>Es ist zu beachten, dass die Verwendung eines ANN für den gesamten MNIST-Datensatz zu einem Netzwerk mit relativ guter Genauigkeit führt.</a:t>
            </a:r>
          </a:p>
          <a:p>
            <a:pPr marL="44450" marR="0" lvl="0" indent="0" algn="l" rtl="0">
              <a:lnSpc>
                <a:spcPct val="115000"/>
              </a:lnSpc>
              <a:spcBef>
                <a:spcPts val="0"/>
              </a:spcBef>
              <a:spcAft>
                <a:spcPts val="0"/>
              </a:spcAft>
              <a:buClr>
                <a:srgbClr val="434343"/>
              </a:buClr>
              <a:buSzPts val="2900"/>
              <a:buNone/>
            </a:pPr>
            <a:endParaRPr lang="de-DE" sz="2400" dirty="0">
              <a:solidFill>
                <a:srgbClr val="434343"/>
              </a:solidFill>
              <a:latin typeface="Montserrat"/>
              <a:ea typeface="Montserrat"/>
              <a:cs typeface="Montserrat"/>
              <a:sym typeface="Montserrat"/>
            </a:endParaRPr>
          </a:p>
          <a:p>
            <a:pPr marL="457200" marR="0" lvl="0" indent="-412750" algn="l" rtl="0">
              <a:lnSpc>
                <a:spcPct val="115000"/>
              </a:lnSpc>
              <a:spcBef>
                <a:spcPts val="0"/>
              </a:spcBef>
              <a:spcAft>
                <a:spcPts val="0"/>
              </a:spcAft>
              <a:buClr>
                <a:srgbClr val="434343"/>
              </a:buClr>
              <a:buSzPts val="2900"/>
              <a:buFont typeface="Montserrat"/>
              <a:buChar char="●"/>
            </a:pPr>
            <a:r>
              <a:rPr lang="de-DE" sz="2400" dirty="0">
                <a:solidFill>
                  <a:srgbClr val="434343"/>
                </a:solidFill>
                <a:latin typeface="Montserrat"/>
                <a:ea typeface="Montserrat"/>
                <a:cs typeface="Montserrat"/>
                <a:sym typeface="Montserrat"/>
              </a:rPr>
              <a:t>Es gibt jedoch einige Probleme, ANN-Modelle immer für Bilddaten zu verwenden.</a:t>
            </a:r>
            <a:endParaRPr sz="2400" dirty="0">
              <a:solidFill>
                <a:srgbClr val="434343"/>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0"/>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7" name="Google Shape;307;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93700" algn="l" rtl="0">
              <a:lnSpc>
                <a:spcPct val="115000"/>
              </a:lnSpc>
              <a:spcBef>
                <a:spcPts val="0"/>
              </a:spcBef>
              <a:spcAft>
                <a:spcPts val="0"/>
              </a:spcAft>
              <a:buClr>
                <a:srgbClr val="434343"/>
              </a:buClr>
              <a:buSzPts val="2600"/>
              <a:buFont typeface="Montserrat"/>
              <a:buChar char="●"/>
            </a:pPr>
            <a:r>
              <a:rPr lang="en" sz="2600" dirty="0">
                <a:solidFill>
                  <a:srgbClr val="434343"/>
                </a:solidFill>
                <a:latin typeface="Montserrat"/>
                <a:ea typeface="Montserrat"/>
                <a:cs typeface="Montserrat"/>
                <a:sym typeface="Montserrat"/>
              </a:rPr>
              <a:t>ANNs</a:t>
            </a:r>
            <a:endParaRPr sz="2600" dirty="0">
              <a:solidFill>
                <a:srgbClr val="434343"/>
              </a:solidFill>
              <a:latin typeface="Montserrat"/>
              <a:ea typeface="Montserrat"/>
              <a:cs typeface="Montserrat"/>
              <a:sym typeface="Montserrat"/>
            </a:endParaRPr>
          </a:p>
          <a:p>
            <a:pPr marL="1371600" marR="0" lvl="1" indent="-393700" algn="l" rtl="0">
              <a:lnSpc>
                <a:spcPct val="115000"/>
              </a:lnSpc>
              <a:spcBef>
                <a:spcPts val="0"/>
              </a:spcBef>
              <a:spcAft>
                <a:spcPts val="0"/>
              </a:spcAft>
              <a:buClr>
                <a:srgbClr val="434343"/>
              </a:buClr>
              <a:buSzPts val="2600"/>
              <a:buFont typeface="Montserrat"/>
              <a:buChar char="○"/>
            </a:pPr>
            <a:r>
              <a:rPr lang="de-DE" sz="2600" dirty="0">
                <a:solidFill>
                  <a:srgbClr val="434343"/>
                </a:solidFill>
                <a:latin typeface="Montserrat"/>
                <a:ea typeface="Montserrat"/>
                <a:cs typeface="Montserrat"/>
                <a:sym typeface="Montserrat"/>
              </a:rPr>
              <a:t>Große Anzahl von Parametern (mehr als 100.000 für kleine) 28-mal-28-Bilder</a:t>
            </a:r>
          </a:p>
          <a:p>
            <a:pPr marL="1371600" marR="0" lvl="1" indent="-393700" algn="l" rtl="0">
              <a:lnSpc>
                <a:spcPct val="115000"/>
              </a:lnSpc>
              <a:spcBef>
                <a:spcPts val="0"/>
              </a:spcBef>
              <a:spcAft>
                <a:spcPts val="0"/>
              </a:spcAft>
              <a:buClr>
                <a:srgbClr val="434343"/>
              </a:buClr>
              <a:buSzPts val="2600"/>
              <a:buFont typeface="Montserrat"/>
              <a:buChar char="○"/>
            </a:pPr>
            <a:r>
              <a:rPr lang="de-DE" sz="2600" dirty="0">
                <a:solidFill>
                  <a:srgbClr val="434343"/>
                </a:solidFill>
                <a:latin typeface="Montserrat"/>
                <a:ea typeface="Montserrat"/>
                <a:cs typeface="Montserrat"/>
                <a:sym typeface="Montserrat"/>
              </a:rPr>
              <a:t>Durch die Verflachung des Bildes verlieren wir alle 2D-Informationen.</a:t>
            </a:r>
          </a:p>
          <a:p>
            <a:pPr marL="1371600" marR="0" lvl="1" indent="-393700" algn="l" rtl="0">
              <a:lnSpc>
                <a:spcPct val="115000"/>
              </a:lnSpc>
              <a:spcBef>
                <a:spcPts val="0"/>
              </a:spcBef>
              <a:spcAft>
                <a:spcPts val="0"/>
              </a:spcAft>
              <a:buClr>
                <a:srgbClr val="434343"/>
              </a:buClr>
              <a:buSzPts val="2600"/>
              <a:buFont typeface="Montserrat"/>
              <a:buChar char="○"/>
            </a:pPr>
            <a:r>
              <a:rPr lang="de-DE" sz="2600" dirty="0">
                <a:solidFill>
                  <a:srgbClr val="434343"/>
                </a:solidFill>
                <a:latin typeface="Montserrat"/>
                <a:ea typeface="Montserrat"/>
                <a:cs typeface="Montserrat"/>
                <a:sym typeface="Montserrat"/>
              </a:rPr>
              <a:t>Funktioniert nur bei sehr ähnlichen und gut zentrierten Bildern</a:t>
            </a:r>
            <a:endParaRPr sz="2600" dirty="0">
              <a:solidFill>
                <a:srgbClr val="434343"/>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1"/>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3" name="Google Shape;313;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93700" algn="l" rtl="0">
              <a:lnSpc>
                <a:spcPct val="115000"/>
              </a:lnSpc>
              <a:spcBef>
                <a:spcPts val="0"/>
              </a:spcBef>
              <a:spcAft>
                <a:spcPts val="0"/>
              </a:spcAft>
              <a:buClr>
                <a:srgbClr val="434343"/>
              </a:buClr>
              <a:buSzPts val="2600"/>
              <a:buFont typeface="Montserrat"/>
              <a:buChar char="●"/>
            </a:pPr>
            <a:r>
              <a:rPr lang="de-DE" sz="2600" dirty="0">
                <a:solidFill>
                  <a:srgbClr val="434343"/>
                </a:solidFill>
                <a:latin typeface="Montserrat"/>
                <a:ea typeface="Montserrat"/>
                <a:cs typeface="Montserrat"/>
                <a:sym typeface="Montserrat"/>
              </a:rPr>
              <a:t>Ein CNN kann Faltungsschichten verwenden, um diese Probleme zu minimieren.</a:t>
            </a:r>
          </a:p>
          <a:p>
            <a:pPr marL="457200" marR="0" lvl="0" indent="-393700" algn="l" rtl="0">
              <a:lnSpc>
                <a:spcPct val="115000"/>
              </a:lnSpc>
              <a:spcBef>
                <a:spcPts val="0"/>
              </a:spcBef>
              <a:spcAft>
                <a:spcPts val="0"/>
              </a:spcAft>
              <a:buClr>
                <a:srgbClr val="434343"/>
              </a:buClr>
              <a:buSzPts val="2600"/>
              <a:buFont typeface="Montserrat"/>
              <a:buChar char="●"/>
            </a:pPr>
            <a:r>
              <a:rPr lang="de-DE" sz="2600" dirty="0">
                <a:solidFill>
                  <a:srgbClr val="434343"/>
                </a:solidFill>
                <a:latin typeface="Montserrat"/>
                <a:ea typeface="Montserrat"/>
                <a:cs typeface="Montserrat"/>
                <a:sym typeface="Montserrat"/>
              </a:rPr>
              <a:t>Eine Faltungsschicht wird erstellt, wenn wir mehrere Bildfilter auf die Eingabebilder anwenden.</a:t>
            </a:r>
          </a:p>
          <a:p>
            <a:pPr marL="457200" marR="0" lvl="0" indent="-393700" algn="l" rtl="0">
              <a:lnSpc>
                <a:spcPct val="115000"/>
              </a:lnSpc>
              <a:spcBef>
                <a:spcPts val="0"/>
              </a:spcBef>
              <a:spcAft>
                <a:spcPts val="0"/>
              </a:spcAft>
              <a:buClr>
                <a:srgbClr val="434343"/>
              </a:buClr>
              <a:buSzPts val="2600"/>
              <a:buFont typeface="Montserrat"/>
              <a:buChar char="●"/>
            </a:pPr>
            <a:r>
              <a:rPr lang="de-DE" sz="2600" dirty="0">
                <a:solidFill>
                  <a:srgbClr val="434343"/>
                </a:solidFill>
                <a:latin typeface="Montserrat"/>
                <a:ea typeface="Montserrat"/>
                <a:cs typeface="Montserrat"/>
                <a:sym typeface="Montserrat"/>
              </a:rPr>
              <a:t>Die Layer wird dann trainiert, um die besten Gewichtswerte des Filters zu ermitteln.</a:t>
            </a:r>
            <a:endParaRPr sz="2600" dirty="0">
              <a:solidFill>
                <a:srgbClr val="434343"/>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4"/>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1" name="Google Shape;331;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87350" algn="l" rtl="0">
              <a:lnSpc>
                <a:spcPct val="115000"/>
              </a:lnSpc>
              <a:spcBef>
                <a:spcPts val="0"/>
              </a:spcBef>
              <a:spcAft>
                <a:spcPts val="0"/>
              </a:spcAft>
              <a:buClr>
                <a:srgbClr val="434343"/>
              </a:buClr>
              <a:buSzPts val="2500"/>
              <a:buFont typeface="Montserrat"/>
              <a:buChar char="●"/>
            </a:pPr>
            <a:r>
              <a:rPr lang="en" sz="2500">
                <a:solidFill>
                  <a:srgbClr val="434343"/>
                </a:solidFill>
                <a:latin typeface="Montserrat"/>
                <a:ea typeface="Montserrat"/>
                <a:cs typeface="Montserrat"/>
                <a:sym typeface="Montserrat"/>
              </a:rPr>
              <a:t>ANN</a:t>
            </a:r>
            <a:endParaRPr sz="2500">
              <a:solidFill>
                <a:srgbClr val="434343"/>
              </a:solidFill>
              <a:latin typeface="Montserrat"/>
              <a:ea typeface="Montserrat"/>
              <a:cs typeface="Montserrat"/>
              <a:sym typeface="Montserrat"/>
            </a:endParaRPr>
          </a:p>
        </p:txBody>
      </p:sp>
      <p:sp>
        <p:nvSpPr>
          <p:cNvPr id="332" name="Google Shape;332;p44"/>
          <p:cNvSpPr/>
          <p:nvPr/>
        </p:nvSpPr>
        <p:spPr>
          <a:xfrm flipH="1">
            <a:off x="31187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4"/>
          <p:cNvSpPr/>
          <p:nvPr/>
        </p:nvSpPr>
        <p:spPr>
          <a:xfrm flipH="1">
            <a:off x="31187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4"/>
          <p:cNvSpPr/>
          <p:nvPr/>
        </p:nvSpPr>
        <p:spPr>
          <a:xfrm flipH="1">
            <a:off x="31187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4"/>
          <p:cNvSpPr/>
          <p:nvPr/>
        </p:nvSpPr>
        <p:spPr>
          <a:xfrm flipH="1">
            <a:off x="3118723" y="3406563"/>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4"/>
          <p:cNvSpPr/>
          <p:nvPr/>
        </p:nvSpPr>
        <p:spPr>
          <a:xfrm flipH="1">
            <a:off x="3118723" y="3991613"/>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4"/>
          <p:cNvSpPr/>
          <p:nvPr/>
        </p:nvSpPr>
        <p:spPr>
          <a:xfrm flipH="1">
            <a:off x="3118723" y="4576675"/>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4"/>
          <p:cNvSpPr/>
          <p:nvPr/>
        </p:nvSpPr>
        <p:spPr>
          <a:xfrm flipH="1">
            <a:off x="4613023" y="2311813"/>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4"/>
          <p:cNvSpPr/>
          <p:nvPr/>
        </p:nvSpPr>
        <p:spPr>
          <a:xfrm flipH="1">
            <a:off x="4613023" y="2900325"/>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4"/>
          <p:cNvSpPr/>
          <p:nvPr/>
        </p:nvSpPr>
        <p:spPr>
          <a:xfrm flipH="1">
            <a:off x="4613023" y="3488825"/>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1" name="Google Shape;341;p44"/>
          <p:cNvCxnSpPr>
            <a:stCxn id="332" idx="2"/>
            <a:endCxn id="338" idx="6"/>
          </p:cNvCxnSpPr>
          <p:nvPr/>
        </p:nvCxnSpPr>
        <p:spPr>
          <a:xfrm>
            <a:off x="3621523" y="1895888"/>
            <a:ext cx="991500" cy="667200"/>
          </a:xfrm>
          <a:prstGeom prst="straightConnector1">
            <a:avLst/>
          </a:prstGeom>
          <a:noFill/>
          <a:ln w="19050" cap="flat" cmpd="sng">
            <a:solidFill>
              <a:schemeClr val="dk2"/>
            </a:solidFill>
            <a:prstDash val="solid"/>
            <a:round/>
            <a:headEnd type="none" w="med" len="med"/>
            <a:tailEnd type="none" w="med" len="med"/>
          </a:ln>
        </p:spPr>
      </p:cxnSp>
      <p:cxnSp>
        <p:nvCxnSpPr>
          <p:cNvPr id="342" name="Google Shape;342;p44"/>
          <p:cNvCxnSpPr>
            <a:stCxn id="332" idx="2"/>
            <a:endCxn id="339" idx="6"/>
          </p:cNvCxnSpPr>
          <p:nvPr/>
        </p:nvCxnSpPr>
        <p:spPr>
          <a:xfrm>
            <a:off x="3621523" y="1895888"/>
            <a:ext cx="991500" cy="1255800"/>
          </a:xfrm>
          <a:prstGeom prst="straightConnector1">
            <a:avLst/>
          </a:prstGeom>
          <a:noFill/>
          <a:ln w="19050" cap="flat" cmpd="sng">
            <a:solidFill>
              <a:schemeClr val="dk2"/>
            </a:solidFill>
            <a:prstDash val="solid"/>
            <a:round/>
            <a:headEnd type="none" w="med" len="med"/>
            <a:tailEnd type="none" w="med" len="med"/>
          </a:ln>
        </p:spPr>
      </p:cxnSp>
      <p:cxnSp>
        <p:nvCxnSpPr>
          <p:cNvPr id="343" name="Google Shape;343;p44"/>
          <p:cNvCxnSpPr>
            <a:stCxn id="332" idx="2"/>
            <a:endCxn id="340" idx="6"/>
          </p:cNvCxnSpPr>
          <p:nvPr/>
        </p:nvCxnSpPr>
        <p:spPr>
          <a:xfrm>
            <a:off x="3621523" y="1895888"/>
            <a:ext cx="991500" cy="1844400"/>
          </a:xfrm>
          <a:prstGeom prst="straightConnector1">
            <a:avLst/>
          </a:prstGeom>
          <a:noFill/>
          <a:ln w="19050" cap="flat" cmpd="sng">
            <a:solidFill>
              <a:schemeClr val="dk2"/>
            </a:solidFill>
            <a:prstDash val="solid"/>
            <a:round/>
            <a:headEnd type="none" w="med" len="med"/>
            <a:tailEnd type="none" w="med" len="med"/>
          </a:ln>
        </p:spPr>
      </p:cxnSp>
      <p:cxnSp>
        <p:nvCxnSpPr>
          <p:cNvPr id="344" name="Google Shape;344;p44"/>
          <p:cNvCxnSpPr>
            <a:stCxn id="333" idx="2"/>
            <a:endCxn id="338" idx="6"/>
          </p:cNvCxnSpPr>
          <p:nvPr/>
        </p:nvCxnSpPr>
        <p:spPr>
          <a:xfrm>
            <a:off x="3621523" y="2484400"/>
            <a:ext cx="991500" cy="78900"/>
          </a:xfrm>
          <a:prstGeom prst="straightConnector1">
            <a:avLst/>
          </a:prstGeom>
          <a:noFill/>
          <a:ln w="19050" cap="flat" cmpd="sng">
            <a:solidFill>
              <a:schemeClr val="dk2"/>
            </a:solidFill>
            <a:prstDash val="solid"/>
            <a:round/>
            <a:headEnd type="none" w="med" len="med"/>
            <a:tailEnd type="none" w="med" len="med"/>
          </a:ln>
        </p:spPr>
      </p:cxnSp>
      <p:cxnSp>
        <p:nvCxnSpPr>
          <p:cNvPr id="345" name="Google Shape;345;p44"/>
          <p:cNvCxnSpPr>
            <a:stCxn id="333" idx="2"/>
            <a:endCxn id="339" idx="6"/>
          </p:cNvCxnSpPr>
          <p:nvPr/>
        </p:nvCxnSpPr>
        <p:spPr>
          <a:xfrm>
            <a:off x="3621523" y="2484400"/>
            <a:ext cx="991500" cy="667200"/>
          </a:xfrm>
          <a:prstGeom prst="straightConnector1">
            <a:avLst/>
          </a:prstGeom>
          <a:noFill/>
          <a:ln w="19050" cap="flat" cmpd="sng">
            <a:solidFill>
              <a:schemeClr val="dk2"/>
            </a:solidFill>
            <a:prstDash val="solid"/>
            <a:round/>
            <a:headEnd type="none" w="med" len="med"/>
            <a:tailEnd type="none" w="med" len="med"/>
          </a:ln>
        </p:spPr>
      </p:cxnSp>
      <p:cxnSp>
        <p:nvCxnSpPr>
          <p:cNvPr id="346" name="Google Shape;346;p44"/>
          <p:cNvCxnSpPr>
            <a:stCxn id="333" idx="2"/>
            <a:endCxn id="340" idx="6"/>
          </p:cNvCxnSpPr>
          <p:nvPr/>
        </p:nvCxnSpPr>
        <p:spPr>
          <a:xfrm>
            <a:off x="3621523" y="2484400"/>
            <a:ext cx="991500" cy="1255800"/>
          </a:xfrm>
          <a:prstGeom prst="straightConnector1">
            <a:avLst/>
          </a:prstGeom>
          <a:noFill/>
          <a:ln w="19050" cap="flat" cmpd="sng">
            <a:solidFill>
              <a:schemeClr val="dk2"/>
            </a:solidFill>
            <a:prstDash val="solid"/>
            <a:round/>
            <a:headEnd type="none" w="med" len="med"/>
            <a:tailEnd type="none" w="med" len="med"/>
          </a:ln>
        </p:spPr>
      </p:cxnSp>
      <p:cxnSp>
        <p:nvCxnSpPr>
          <p:cNvPr id="347" name="Google Shape;347;p44"/>
          <p:cNvCxnSpPr>
            <a:stCxn id="334" idx="2"/>
            <a:endCxn id="340" idx="6"/>
          </p:cNvCxnSpPr>
          <p:nvPr/>
        </p:nvCxnSpPr>
        <p:spPr>
          <a:xfrm>
            <a:off x="3621523" y="3072900"/>
            <a:ext cx="991500" cy="667200"/>
          </a:xfrm>
          <a:prstGeom prst="straightConnector1">
            <a:avLst/>
          </a:prstGeom>
          <a:noFill/>
          <a:ln w="19050" cap="flat" cmpd="sng">
            <a:solidFill>
              <a:schemeClr val="dk2"/>
            </a:solidFill>
            <a:prstDash val="solid"/>
            <a:round/>
            <a:headEnd type="none" w="med" len="med"/>
            <a:tailEnd type="none" w="med" len="med"/>
          </a:ln>
        </p:spPr>
      </p:cxnSp>
      <p:cxnSp>
        <p:nvCxnSpPr>
          <p:cNvPr id="348" name="Google Shape;348;p44"/>
          <p:cNvCxnSpPr>
            <a:stCxn id="335" idx="2"/>
            <a:endCxn id="340" idx="6"/>
          </p:cNvCxnSpPr>
          <p:nvPr/>
        </p:nvCxnSpPr>
        <p:spPr>
          <a:xfrm>
            <a:off x="3621523" y="3657963"/>
            <a:ext cx="991500" cy="82200"/>
          </a:xfrm>
          <a:prstGeom prst="straightConnector1">
            <a:avLst/>
          </a:prstGeom>
          <a:noFill/>
          <a:ln w="19050" cap="flat" cmpd="sng">
            <a:solidFill>
              <a:schemeClr val="dk2"/>
            </a:solidFill>
            <a:prstDash val="solid"/>
            <a:round/>
            <a:headEnd type="none" w="med" len="med"/>
            <a:tailEnd type="none" w="med" len="med"/>
          </a:ln>
        </p:spPr>
      </p:cxnSp>
      <p:cxnSp>
        <p:nvCxnSpPr>
          <p:cNvPr id="349" name="Google Shape;349;p44"/>
          <p:cNvCxnSpPr>
            <a:stCxn id="336" idx="2"/>
            <a:endCxn id="340" idx="6"/>
          </p:cNvCxnSpPr>
          <p:nvPr/>
        </p:nvCxnSpPr>
        <p:spPr>
          <a:xfrm rot="10800000" flipH="1">
            <a:off x="3621523" y="3740213"/>
            <a:ext cx="991500" cy="502800"/>
          </a:xfrm>
          <a:prstGeom prst="straightConnector1">
            <a:avLst/>
          </a:prstGeom>
          <a:noFill/>
          <a:ln w="19050" cap="flat" cmpd="sng">
            <a:solidFill>
              <a:schemeClr val="dk2"/>
            </a:solidFill>
            <a:prstDash val="solid"/>
            <a:round/>
            <a:headEnd type="none" w="med" len="med"/>
            <a:tailEnd type="none" w="med" len="med"/>
          </a:ln>
        </p:spPr>
      </p:cxnSp>
      <p:cxnSp>
        <p:nvCxnSpPr>
          <p:cNvPr id="350" name="Google Shape;350;p44"/>
          <p:cNvCxnSpPr>
            <a:stCxn id="337" idx="2"/>
            <a:endCxn id="340" idx="6"/>
          </p:cNvCxnSpPr>
          <p:nvPr/>
        </p:nvCxnSpPr>
        <p:spPr>
          <a:xfrm rot="10800000" flipH="1">
            <a:off x="3621523" y="3740275"/>
            <a:ext cx="991500" cy="1087800"/>
          </a:xfrm>
          <a:prstGeom prst="straightConnector1">
            <a:avLst/>
          </a:prstGeom>
          <a:noFill/>
          <a:ln w="19050" cap="flat" cmpd="sng">
            <a:solidFill>
              <a:schemeClr val="dk2"/>
            </a:solidFill>
            <a:prstDash val="solid"/>
            <a:round/>
            <a:headEnd type="none" w="med" len="med"/>
            <a:tailEnd type="none" w="med" len="med"/>
          </a:ln>
        </p:spPr>
      </p:cxnSp>
      <p:cxnSp>
        <p:nvCxnSpPr>
          <p:cNvPr id="351" name="Google Shape;351;p44"/>
          <p:cNvCxnSpPr>
            <a:stCxn id="337" idx="2"/>
            <a:endCxn id="339" idx="6"/>
          </p:cNvCxnSpPr>
          <p:nvPr/>
        </p:nvCxnSpPr>
        <p:spPr>
          <a:xfrm rot="10800000" flipH="1">
            <a:off x="3621523" y="3151675"/>
            <a:ext cx="991500" cy="1676400"/>
          </a:xfrm>
          <a:prstGeom prst="straightConnector1">
            <a:avLst/>
          </a:prstGeom>
          <a:noFill/>
          <a:ln w="19050" cap="flat" cmpd="sng">
            <a:solidFill>
              <a:schemeClr val="dk2"/>
            </a:solidFill>
            <a:prstDash val="solid"/>
            <a:round/>
            <a:headEnd type="none" w="med" len="med"/>
            <a:tailEnd type="none" w="med" len="med"/>
          </a:ln>
        </p:spPr>
      </p:cxnSp>
      <p:cxnSp>
        <p:nvCxnSpPr>
          <p:cNvPr id="352" name="Google Shape;352;p44"/>
          <p:cNvCxnSpPr>
            <a:stCxn id="336" idx="2"/>
            <a:endCxn id="339" idx="6"/>
          </p:cNvCxnSpPr>
          <p:nvPr/>
        </p:nvCxnSpPr>
        <p:spPr>
          <a:xfrm rot="10800000" flipH="1">
            <a:off x="3621523" y="3151613"/>
            <a:ext cx="991500" cy="1091400"/>
          </a:xfrm>
          <a:prstGeom prst="straightConnector1">
            <a:avLst/>
          </a:prstGeom>
          <a:noFill/>
          <a:ln w="19050" cap="flat" cmpd="sng">
            <a:solidFill>
              <a:schemeClr val="dk2"/>
            </a:solidFill>
            <a:prstDash val="solid"/>
            <a:round/>
            <a:headEnd type="none" w="med" len="med"/>
            <a:tailEnd type="none" w="med" len="med"/>
          </a:ln>
        </p:spPr>
      </p:cxnSp>
      <p:cxnSp>
        <p:nvCxnSpPr>
          <p:cNvPr id="353" name="Google Shape;353;p44"/>
          <p:cNvCxnSpPr>
            <a:stCxn id="335" idx="2"/>
            <a:endCxn id="339" idx="6"/>
          </p:cNvCxnSpPr>
          <p:nvPr/>
        </p:nvCxnSpPr>
        <p:spPr>
          <a:xfrm rot="10800000" flipH="1">
            <a:off x="3621523" y="3151863"/>
            <a:ext cx="991500" cy="506100"/>
          </a:xfrm>
          <a:prstGeom prst="straightConnector1">
            <a:avLst/>
          </a:prstGeom>
          <a:noFill/>
          <a:ln w="19050" cap="flat" cmpd="sng">
            <a:solidFill>
              <a:schemeClr val="dk2"/>
            </a:solidFill>
            <a:prstDash val="solid"/>
            <a:round/>
            <a:headEnd type="none" w="med" len="med"/>
            <a:tailEnd type="none" w="med" len="med"/>
          </a:ln>
        </p:spPr>
      </p:cxnSp>
      <p:cxnSp>
        <p:nvCxnSpPr>
          <p:cNvPr id="354" name="Google Shape;354;p44"/>
          <p:cNvCxnSpPr>
            <a:stCxn id="334" idx="2"/>
            <a:endCxn id="339" idx="6"/>
          </p:cNvCxnSpPr>
          <p:nvPr/>
        </p:nvCxnSpPr>
        <p:spPr>
          <a:xfrm>
            <a:off x="3621523" y="3072900"/>
            <a:ext cx="991500" cy="78900"/>
          </a:xfrm>
          <a:prstGeom prst="straightConnector1">
            <a:avLst/>
          </a:prstGeom>
          <a:noFill/>
          <a:ln w="19050" cap="flat" cmpd="sng">
            <a:solidFill>
              <a:schemeClr val="dk2"/>
            </a:solidFill>
            <a:prstDash val="solid"/>
            <a:round/>
            <a:headEnd type="none" w="med" len="med"/>
            <a:tailEnd type="none" w="med" len="med"/>
          </a:ln>
        </p:spPr>
      </p:cxnSp>
      <p:cxnSp>
        <p:nvCxnSpPr>
          <p:cNvPr id="355" name="Google Shape;355;p44"/>
          <p:cNvCxnSpPr>
            <a:stCxn id="334" idx="2"/>
            <a:endCxn id="338" idx="6"/>
          </p:cNvCxnSpPr>
          <p:nvPr/>
        </p:nvCxnSpPr>
        <p:spPr>
          <a:xfrm rot="10800000" flipH="1">
            <a:off x="3621523" y="2563200"/>
            <a:ext cx="991500" cy="509700"/>
          </a:xfrm>
          <a:prstGeom prst="straightConnector1">
            <a:avLst/>
          </a:prstGeom>
          <a:noFill/>
          <a:ln w="19050" cap="flat" cmpd="sng">
            <a:solidFill>
              <a:schemeClr val="dk2"/>
            </a:solidFill>
            <a:prstDash val="solid"/>
            <a:round/>
            <a:headEnd type="none" w="med" len="med"/>
            <a:tailEnd type="none" w="med" len="med"/>
          </a:ln>
        </p:spPr>
      </p:cxnSp>
      <p:cxnSp>
        <p:nvCxnSpPr>
          <p:cNvPr id="356" name="Google Shape;356;p44"/>
          <p:cNvCxnSpPr/>
          <p:nvPr/>
        </p:nvCxnSpPr>
        <p:spPr>
          <a:xfrm>
            <a:off x="5426975" y="3118100"/>
            <a:ext cx="1293900" cy="0"/>
          </a:xfrm>
          <a:prstGeom prst="straightConnector1">
            <a:avLst/>
          </a:prstGeom>
          <a:noFill/>
          <a:ln w="38100" cap="flat" cmpd="sng">
            <a:solidFill>
              <a:schemeClr val="dk2"/>
            </a:solidFill>
            <a:prstDash val="dash"/>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5"/>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2" name="Google Shape;362;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87350" algn="l" rtl="0">
              <a:lnSpc>
                <a:spcPct val="115000"/>
              </a:lnSpc>
              <a:spcBef>
                <a:spcPts val="0"/>
              </a:spcBef>
              <a:spcAft>
                <a:spcPts val="0"/>
              </a:spcAft>
              <a:buClr>
                <a:srgbClr val="434343"/>
              </a:buClr>
              <a:buSzPts val="2500"/>
              <a:buFont typeface="Montserrat"/>
              <a:buChar char="●"/>
            </a:pPr>
            <a:r>
              <a:rPr lang="de-DE" sz="2500" dirty="0">
                <a:solidFill>
                  <a:srgbClr val="434343"/>
                </a:solidFill>
                <a:latin typeface="Montserrat"/>
                <a:ea typeface="Montserrat"/>
                <a:cs typeface="Montserrat"/>
                <a:sym typeface="Montserrat"/>
              </a:rPr>
              <a:t>Vollständig angeschlossen, mit vielen Parametern!</a:t>
            </a:r>
            <a:endParaRPr sz="2500" dirty="0">
              <a:solidFill>
                <a:srgbClr val="434343"/>
              </a:solidFill>
              <a:latin typeface="Montserrat"/>
              <a:ea typeface="Montserrat"/>
              <a:cs typeface="Montserrat"/>
              <a:sym typeface="Montserrat"/>
            </a:endParaRPr>
          </a:p>
        </p:txBody>
      </p:sp>
      <p:sp>
        <p:nvSpPr>
          <p:cNvPr id="363" name="Google Shape;363;p45"/>
          <p:cNvSpPr/>
          <p:nvPr/>
        </p:nvSpPr>
        <p:spPr>
          <a:xfrm flipH="1">
            <a:off x="31187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5"/>
          <p:cNvSpPr/>
          <p:nvPr/>
        </p:nvSpPr>
        <p:spPr>
          <a:xfrm flipH="1">
            <a:off x="31187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5"/>
          <p:cNvSpPr/>
          <p:nvPr/>
        </p:nvSpPr>
        <p:spPr>
          <a:xfrm flipH="1">
            <a:off x="31187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5"/>
          <p:cNvSpPr/>
          <p:nvPr/>
        </p:nvSpPr>
        <p:spPr>
          <a:xfrm flipH="1">
            <a:off x="3118723" y="3406563"/>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5"/>
          <p:cNvSpPr/>
          <p:nvPr/>
        </p:nvSpPr>
        <p:spPr>
          <a:xfrm flipH="1">
            <a:off x="3118723" y="3991613"/>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5"/>
          <p:cNvSpPr/>
          <p:nvPr/>
        </p:nvSpPr>
        <p:spPr>
          <a:xfrm flipH="1">
            <a:off x="3118723" y="4576675"/>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5"/>
          <p:cNvSpPr/>
          <p:nvPr/>
        </p:nvSpPr>
        <p:spPr>
          <a:xfrm flipH="1">
            <a:off x="4613023" y="2311813"/>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5"/>
          <p:cNvSpPr/>
          <p:nvPr/>
        </p:nvSpPr>
        <p:spPr>
          <a:xfrm flipH="1">
            <a:off x="4613023" y="2900325"/>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5"/>
          <p:cNvSpPr/>
          <p:nvPr/>
        </p:nvSpPr>
        <p:spPr>
          <a:xfrm flipH="1">
            <a:off x="4613023" y="3488825"/>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2" name="Google Shape;372;p45"/>
          <p:cNvCxnSpPr>
            <a:stCxn id="363" idx="2"/>
            <a:endCxn id="369" idx="6"/>
          </p:cNvCxnSpPr>
          <p:nvPr/>
        </p:nvCxnSpPr>
        <p:spPr>
          <a:xfrm>
            <a:off x="3621523" y="1895888"/>
            <a:ext cx="991500" cy="667200"/>
          </a:xfrm>
          <a:prstGeom prst="straightConnector1">
            <a:avLst/>
          </a:prstGeom>
          <a:noFill/>
          <a:ln w="19050" cap="flat" cmpd="sng">
            <a:solidFill>
              <a:schemeClr val="dk2"/>
            </a:solidFill>
            <a:prstDash val="solid"/>
            <a:round/>
            <a:headEnd type="none" w="med" len="med"/>
            <a:tailEnd type="none" w="med" len="med"/>
          </a:ln>
        </p:spPr>
      </p:cxnSp>
      <p:cxnSp>
        <p:nvCxnSpPr>
          <p:cNvPr id="373" name="Google Shape;373;p45"/>
          <p:cNvCxnSpPr>
            <a:stCxn id="363" idx="2"/>
            <a:endCxn id="370" idx="6"/>
          </p:cNvCxnSpPr>
          <p:nvPr/>
        </p:nvCxnSpPr>
        <p:spPr>
          <a:xfrm>
            <a:off x="3621523" y="1895888"/>
            <a:ext cx="991500" cy="1255800"/>
          </a:xfrm>
          <a:prstGeom prst="straightConnector1">
            <a:avLst/>
          </a:prstGeom>
          <a:noFill/>
          <a:ln w="19050" cap="flat" cmpd="sng">
            <a:solidFill>
              <a:schemeClr val="dk2"/>
            </a:solidFill>
            <a:prstDash val="solid"/>
            <a:round/>
            <a:headEnd type="none" w="med" len="med"/>
            <a:tailEnd type="none" w="med" len="med"/>
          </a:ln>
        </p:spPr>
      </p:cxnSp>
      <p:cxnSp>
        <p:nvCxnSpPr>
          <p:cNvPr id="374" name="Google Shape;374;p45"/>
          <p:cNvCxnSpPr>
            <a:stCxn id="363" idx="2"/>
            <a:endCxn id="371" idx="6"/>
          </p:cNvCxnSpPr>
          <p:nvPr/>
        </p:nvCxnSpPr>
        <p:spPr>
          <a:xfrm>
            <a:off x="3621523" y="1895888"/>
            <a:ext cx="991500" cy="1844400"/>
          </a:xfrm>
          <a:prstGeom prst="straightConnector1">
            <a:avLst/>
          </a:prstGeom>
          <a:noFill/>
          <a:ln w="19050" cap="flat" cmpd="sng">
            <a:solidFill>
              <a:schemeClr val="dk2"/>
            </a:solidFill>
            <a:prstDash val="solid"/>
            <a:round/>
            <a:headEnd type="none" w="med" len="med"/>
            <a:tailEnd type="none" w="med" len="med"/>
          </a:ln>
        </p:spPr>
      </p:cxnSp>
      <p:cxnSp>
        <p:nvCxnSpPr>
          <p:cNvPr id="375" name="Google Shape;375;p45"/>
          <p:cNvCxnSpPr>
            <a:stCxn id="364" idx="2"/>
            <a:endCxn id="369" idx="6"/>
          </p:cNvCxnSpPr>
          <p:nvPr/>
        </p:nvCxnSpPr>
        <p:spPr>
          <a:xfrm>
            <a:off x="3621523" y="2484400"/>
            <a:ext cx="991500" cy="78900"/>
          </a:xfrm>
          <a:prstGeom prst="straightConnector1">
            <a:avLst/>
          </a:prstGeom>
          <a:noFill/>
          <a:ln w="19050" cap="flat" cmpd="sng">
            <a:solidFill>
              <a:schemeClr val="dk2"/>
            </a:solidFill>
            <a:prstDash val="solid"/>
            <a:round/>
            <a:headEnd type="none" w="med" len="med"/>
            <a:tailEnd type="none" w="med" len="med"/>
          </a:ln>
        </p:spPr>
      </p:cxnSp>
      <p:cxnSp>
        <p:nvCxnSpPr>
          <p:cNvPr id="376" name="Google Shape;376;p45"/>
          <p:cNvCxnSpPr>
            <a:stCxn id="364" idx="2"/>
            <a:endCxn id="370" idx="6"/>
          </p:cNvCxnSpPr>
          <p:nvPr/>
        </p:nvCxnSpPr>
        <p:spPr>
          <a:xfrm>
            <a:off x="3621523" y="2484400"/>
            <a:ext cx="991500" cy="667200"/>
          </a:xfrm>
          <a:prstGeom prst="straightConnector1">
            <a:avLst/>
          </a:prstGeom>
          <a:noFill/>
          <a:ln w="19050" cap="flat" cmpd="sng">
            <a:solidFill>
              <a:schemeClr val="dk2"/>
            </a:solidFill>
            <a:prstDash val="solid"/>
            <a:round/>
            <a:headEnd type="none" w="med" len="med"/>
            <a:tailEnd type="none" w="med" len="med"/>
          </a:ln>
        </p:spPr>
      </p:cxnSp>
      <p:cxnSp>
        <p:nvCxnSpPr>
          <p:cNvPr id="377" name="Google Shape;377;p45"/>
          <p:cNvCxnSpPr>
            <a:stCxn id="364" idx="2"/>
            <a:endCxn id="371" idx="6"/>
          </p:cNvCxnSpPr>
          <p:nvPr/>
        </p:nvCxnSpPr>
        <p:spPr>
          <a:xfrm>
            <a:off x="3621523" y="2484400"/>
            <a:ext cx="991500" cy="1255800"/>
          </a:xfrm>
          <a:prstGeom prst="straightConnector1">
            <a:avLst/>
          </a:prstGeom>
          <a:noFill/>
          <a:ln w="19050" cap="flat" cmpd="sng">
            <a:solidFill>
              <a:schemeClr val="dk2"/>
            </a:solidFill>
            <a:prstDash val="solid"/>
            <a:round/>
            <a:headEnd type="none" w="med" len="med"/>
            <a:tailEnd type="none" w="med" len="med"/>
          </a:ln>
        </p:spPr>
      </p:cxnSp>
      <p:cxnSp>
        <p:nvCxnSpPr>
          <p:cNvPr id="378" name="Google Shape;378;p45"/>
          <p:cNvCxnSpPr>
            <a:stCxn id="365" idx="2"/>
            <a:endCxn id="371" idx="6"/>
          </p:cNvCxnSpPr>
          <p:nvPr/>
        </p:nvCxnSpPr>
        <p:spPr>
          <a:xfrm>
            <a:off x="3621523" y="3072900"/>
            <a:ext cx="991500" cy="667200"/>
          </a:xfrm>
          <a:prstGeom prst="straightConnector1">
            <a:avLst/>
          </a:prstGeom>
          <a:noFill/>
          <a:ln w="19050" cap="flat" cmpd="sng">
            <a:solidFill>
              <a:schemeClr val="dk2"/>
            </a:solidFill>
            <a:prstDash val="solid"/>
            <a:round/>
            <a:headEnd type="none" w="med" len="med"/>
            <a:tailEnd type="none" w="med" len="med"/>
          </a:ln>
        </p:spPr>
      </p:cxnSp>
      <p:cxnSp>
        <p:nvCxnSpPr>
          <p:cNvPr id="379" name="Google Shape;379;p45"/>
          <p:cNvCxnSpPr>
            <a:stCxn id="366" idx="2"/>
            <a:endCxn id="371" idx="6"/>
          </p:cNvCxnSpPr>
          <p:nvPr/>
        </p:nvCxnSpPr>
        <p:spPr>
          <a:xfrm>
            <a:off x="3621523" y="3657963"/>
            <a:ext cx="991500" cy="82200"/>
          </a:xfrm>
          <a:prstGeom prst="straightConnector1">
            <a:avLst/>
          </a:prstGeom>
          <a:noFill/>
          <a:ln w="19050" cap="flat" cmpd="sng">
            <a:solidFill>
              <a:schemeClr val="dk2"/>
            </a:solidFill>
            <a:prstDash val="solid"/>
            <a:round/>
            <a:headEnd type="none" w="med" len="med"/>
            <a:tailEnd type="none" w="med" len="med"/>
          </a:ln>
        </p:spPr>
      </p:cxnSp>
      <p:cxnSp>
        <p:nvCxnSpPr>
          <p:cNvPr id="380" name="Google Shape;380;p45"/>
          <p:cNvCxnSpPr>
            <a:stCxn id="367" idx="2"/>
            <a:endCxn id="371" idx="6"/>
          </p:cNvCxnSpPr>
          <p:nvPr/>
        </p:nvCxnSpPr>
        <p:spPr>
          <a:xfrm rot="10800000" flipH="1">
            <a:off x="3621523" y="3740213"/>
            <a:ext cx="991500" cy="502800"/>
          </a:xfrm>
          <a:prstGeom prst="straightConnector1">
            <a:avLst/>
          </a:prstGeom>
          <a:noFill/>
          <a:ln w="19050" cap="flat" cmpd="sng">
            <a:solidFill>
              <a:schemeClr val="dk2"/>
            </a:solidFill>
            <a:prstDash val="solid"/>
            <a:round/>
            <a:headEnd type="none" w="med" len="med"/>
            <a:tailEnd type="none" w="med" len="med"/>
          </a:ln>
        </p:spPr>
      </p:cxnSp>
      <p:cxnSp>
        <p:nvCxnSpPr>
          <p:cNvPr id="381" name="Google Shape;381;p45"/>
          <p:cNvCxnSpPr>
            <a:stCxn id="368" idx="2"/>
            <a:endCxn id="371" idx="6"/>
          </p:cNvCxnSpPr>
          <p:nvPr/>
        </p:nvCxnSpPr>
        <p:spPr>
          <a:xfrm rot="10800000" flipH="1">
            <a:off x="3621523" y="3740275"/>
            <a:ext cx="991500" cy="1087800"/>
          </a:xfrm>
          <a:prstGeom prst="straightConnector1">
            <a:avLst/>
          </a:prstGeom>
          <a:noFill/>
          <a:ln w="19050" cap="flat" cmpd="sng">
            <a:solidFill>
              <a:schemeClr val="dk2"/>
            </a:solidFill>
            <a:prstDash val="solid"/>
            <a:round/>
            <a:headEnd type="none" w="med" len="med"/>
            <a:tailEnd type="none" w="med" len="med"/>
          </a:ln>
        </p:spPr>
      </p:cxnSp>
      <p:cxnSp>
        <p:nvCxnSpPr>
          <p:cNvPr id="382" name="Google Shape;382;p45"/>
          <p:cNvCxnSpPr>
            <a:stCxn id="368" idx="2"/>
            <a:endCxn id="370" idx="6"/>
          </p:cNvCxnSpPr>
          <p:nvPr/>
        </p:nvCxnSpPr>
        <p:spPr>
          <a:xfrm rot="10800000" flipH="1">
            <a:off x="3621523" y="3151675"/>
            <a:ext cx="991500" cy="1676400"/>
          </a:xfrm>
          <a:prstGeom prst="straightConnector1">
            <a:avLst/>
          </a:prstGeom>
          <a:noFill/>
          <a:ln w="19050" cap="flat" cmpd="sng">
            <a:solidFill>
              <a:schemeClr val="dk2"/>
            </a:solidFill>
            <a:prstDash val="solid"/>
            <a:round/>
            <a:headEnd type="none" w="med" len="med"/>
            <a:tailEnd type="none" w="med" len="med"/>
          </a:ln>
        </p:spPr>
      </p:cxnSp>
      <p:cxnSp>
        <p:nvCxnSpPr>
          <p:cNvPr id="383" name="Google Shape;383;p45"/>
          <p:cNvCxnSpPr>
            <a:stCxn id="367" idx="2"/>
            <a:endCxn id="370" idx="6"/>
          </p:cNvCxnSpPr>
          <p:nvPr/>
        </p:nvCxnSpPr>
        <p:spPr>
          <a:xfrm rot="10800000" flipH="1">
            <a:off x="3621523" y="3151613"/>
            <a:ext cx="991500" cy="1091400"/>
          </a:xfrm>
          <a:prstGeom prst="straightConnector1">
            <a:avLst/>
          </a:prstGeom>
          <a:noFill/>
          <a:ln w="19050" cap="flat" cmpd="sng">
            <a:solidFill>
              <a:schemeClr val="dk2"/>
            </a:solidFill>
            <a:prstDash val="solid"/>
            <a:round/>
            <a:headEnd type="none" w="med" len="med"/>
            <a:tailEnd type="none" w="med" len="med"/>
          </a:ln>
        </p:spPr>
      </p:cxnSp>
      <p:cxnSp>
        <p:nvCxnSpPr>
          <p:cNvPr id="384" name="Google Shape;384;p45"/>
          <p:cNvCxnSpPr>
            <a:stCxn id="366" idx="2"/>
            <a:endCxn id="370" idx="6"/>
          </p:cNvCxnSpPr>
          <p:nvPr/>
        </p:nvCxnSpPr>
        <p:spPr>
          <a:xfrm rot="10800000" flipH="1">
            <a:off x="3621523" y="3151863"/>
            <a:ext cx="991500" cy="506100"/>
          </a:xfrm>
          <a:prstGeom prst="straightConnector1">
            <a:avLst/>
          </a:prstGeom>
          <a:noFill/>
          <a:ln w="19050" cap="flat" cmpd="sng">
            <a:solidFill>
              <a:schemeClr val="dk2"/>
            </a:solidFill>
            <a:prstDash val="solid"/>
            <a:round/>
            <a:headEnd type="none" w="med" len="med"/>
            <a:tailEnd type="none" w="med" len="med"/>
          </a:ln>
        </p:spPr>
      </p:cxnSp>
      <p:cxnSp>
        <p:nvCxnSpPr>
          <p:cNvPr id="385" name="Google Shape;385;p45"/>
          <p:cNvCxnSpPr>
            <a:stCxn id="365" idx="2"/>
            <a:endCxn id="370" idx="6"/>
          </p:cNvCxnSpPr>
          <p:nvPr/>
        </p:nvCxnSpPr>
        <p:spPr>
          <a:xfrm>
            <a:off x="3621523" y="3072900"/>
            <a:ext cx="991500" cy="78900"/>
          </a:xfrm>
          <a:prstGeom prst="straightConnector1">
            <a:avLst/>
          </a:prstGeom>
          <a:noFill/>
          <a:ln w="19050" cap="flat" cmpd="sng">
            <a:solidFill>
              <a:schemeClr val="dk2"/>
            </a:solidFill>
            <a:prstDash val="solid"/>
            <a:round/>
            <a:headEnd type="none" w="med" len="med"/>
            <a:tailEnd type="none" w="med" len="med"/>
          </a:ln>
        </p:spPr>
      </p:cxnSp>
      <p:cxnSp>
        <p:nvCxnSpPr>
          <p:cNvPr id="386" name="Google Shape;386;p45"/>
          <p:cNvCxnSpPr>
            <a:stCxn id="365" idx="2"/>
            <a:endCxn id="369" idx="6"/>
          </p:cNvCxnSpPr>
          <p:nvPr/>
        </p:nvCxnSpPr>
        <p:spPr>
          <a:xfrm rot="10800000" flipH="1">
            <a:off x="3621523" y="2563200"/>
            <a:ext cx="991500" cy="509700"/>
          </a:xfrm>
          <a:prstGeom prst="straightConnector1">
            <a:avLst/>
          </a:prstGeom>
          <a:noFill/>
          <a:ln w="19050" cap="flat" cmpd="sng">
            <a:solidFill>
              <a:schemeClr val="dk2"/>
            </a:solidFill>
            <a:prstDash val="solid"/>
            <a:round/>
            <a:headEnd type="none" w="med" len="med"/>
            <a:tailEnd type="none" w="med" len="med"/>
          </a:ln>
        </p:spPr>
      </p:cxnSp>
      <p:cxnSp>
        <p:nvCxnSpPr>
          <p:cNvPr id="387" name="Google Shape;387;p45"/>
          <p:cNvCxnSpPr/>
          <p:nvPr/>
        </p:nvCxnSpPr>
        <p:spPr>
          <a:xfrm>
            <a:off x="5426975" y="3118100"/>
            <a:ext cx="1293900" cy="0"/>
          </a:xfrm>
          <a:prstGeom prst="straightConnector1">
            <a:avLst/>
          </a:prstGeom>
          <a:noFill/>
          <a:ln w="38100" cap="flat" cmpd="sng">
            <a:solidFill>
              <a:schemeClr val="dk2"/>
            </a:solidFill>
            <a:prstDash val="dash"/>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6"/>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93" name="Google Shape;393;p46"/>
          <p:cNvSpPr txBox="1">
            <a:spLocks noGrp="1"/>
          </p:cNvSpPr>
          <p:nvPr>
            <p:ph type="body" idx="1"/>
          </p:nvPr>
        </p:nvSpPr>
        <p:spPr>
          <a:xfrm>
            <a:off x="311700" y="1152475"/>
            <a:ext cx="8520600" cy="3927000"/>
          </a:xfrm>
          <a:prstGeom prst="rect">
            <a:avLst/>
          </a:prstGeom>
        </p:spPr>
        <p:txBody>
          <a:bodyPr spcFirstLastPara="1" wrap="square" lIns="91425" tIns="91425" rIns="91425" bIns="91425" anchor="t" anchorCtr="0">
            <a:noAutofit/>
          </a:bodyPr>
          <a:lstStyle/>
          <a:p>
            <a:pPr marL="457200" marR="0" lvl="0" indent="-387350" algn="l" rtl="0">
              <a:lnSpc>
                <a:spcPct val="115000"/>
              </a:lnSpc>
              <a:spcBef>
                <a:spcPts val="0"/>
              </a:spcBef>
              <a:spcAft>
                <a:spcPts val="0"/>
              </a:spcAft>
              <a:buClr>
                <a:srgbClr val="434343"/>
              </a:buClr>
              <a:buSzPts val="2500"/>
              <a:buFont typeface="Montserrat"/>
              <a:buChar char="●"/>
            </a:pPr>
            <a:r>
              <a:rPr lang="de-DE" sz="2500" dirty="0">
                <a:solidFill>
                  <a:srgbClr val="434343"/>
                </a:solidFill>
                <a:latin typeface="Montserrat"/>
                <a:ea typeface="Montserrat"/>
                <a:cs typeface="Montserrat"/>
                <a:sym typeface="Montserrat"/>
              </a:rPr>
              <a:t>CNN - Faltungsschicht</a:t>
            </a:r>
            <a:endParaRPr sz="2500" dirty="0">
              <a:solidFill>
                <a:srgbClr val="434343"/>
              </a:solidFill>
              <a:latin typeface="Montserrat"/>
              <a:ea typeface="Montserrat"/>
              <a:cs typeface="Montserrat"/>
              <a:sym typeface="Montserrat"/>
            </a:endParaRPr>
          </a:p>
        </p:txBody>
      </p:sp>
      <p:sp>
        <p:nvSpPr>
          <p:cNvPr id="394" name="Google Shape;394;p46"/>
          <p:cNvSpPr/>
          <p:nvPr/>
        </p:nvSpPr>
        <p:spPr>
          <a:xfrm flipH="1">
            <a:off x="31187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6"/>
          <p:cNvSpPr/>
          <p:nvPr/>
        </p:nvSpPr>
        <p:spPr>
          <a:xfrm flipH="1">
            <a:off x="31187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6"/>
          <p:cNvSpPr/>
          <p:nvPr/>
        </p:nvSpPr>
        <p:spPr>
          <a:xfrm flipH="1">
            <a:off x="31187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6"/>
          <p:cNvSpPr/>
          <p:nvPr/>
        </p:nvSpPr>
        <p:spPr>
          <a:xfrm flipH="1">
            <a:off x="3118723" y="3406563"/>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6"/>
          <p:cNvSpPr/>
          <p:nvPr/>
        </p:nvSpPr>
        <p:spPr>
          <a:xfrm flipH="1">
            <a:off x="3118723" y="3991613"/>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6"/>
          <p:cNvSpPr/>
          <p:nvPr/>
        </p:nvSpPr>
        <p:spPr>
          <a:xfrm flipH="1">
            <a:off x="3118723" y="4576675"/>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6"/>
          <p:cNvSpPr/>
          <p:nvPr/>
        </p:nvSpPr>
        <p:spPr>
          <a:xfrm flipH="1">
            <a:off x="4613023" y="2311813"/>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6"/>
          <p:cNvSpPr/>
          <p:nvPr/>
        </p:nvSpPr>
        <p:spPr>
          <a:xfrm flipH="1">
            <a:off x="4613023" y="2900325"/>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6"/>
          <p:cNvSpPr/>
          <p:nvPr/>
        </p:nvSpPr>
        <p:spPr>
          <a:xfrm flipH="1">
            <a:off x="4613023" y="3488825"/>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 name="Google Shape;403;p46"/>
          <p:cNvCxnSpPr>
            <a:stCxn id="394" idx="2"/>
            <a:endCxn id="400" idx="6"/>
          </p:cNvCxnSpPr>
          <p:nvPr/>
        </p:nvCxnSpPr>
        <p:spPr>
          <a:xfrm>
            <a:off x="3621523" y="1895888"/>
            <a:ext cx="991500" cy="667200"/>
          </a:xfrm>
          <a:prstGeom prst="straightConnector1">
            <a:avLst/>
          </a:prstGeom>
          <a:noFill/>
          <a:ln w="19050" cap="flat" cmpd="sng">
            <a:solidFill>
              <a:schemeClr val="dk2"/>
            </a:solidFill>
            <a:prstDash val="solid"/>
            <a:round/>
            <a:headEnd type="none" w="med" len="med"/>
            <a:tailEnd type="none" w="med" len="med"/>
          </a:ln>
        </p:spPr>
      </p:cxnSp>
      <p:cxnSp>
        <p:nvCxnSpPr>
          <p:cNvPr id="404" name="Google Shape;404;p46"/>
          <p:cNvCxnSpPr>
            <a:stCxn id="395" idx="2"/>
            <a:endCxn id="400" idx="6"/>
          </p:cNvCxnSpPr>
          <p:nvPr/>
        </p:nvCxnSpPr>
        <p:spPr>
          <a:xfrm>
            <a:off x="3621523" y="2484400"/>
            <a:ext cx="991500" cy="78900"/>
          </a:xfrm>
          <a:prstGeom prst="straightConnector1">
            <a:avLst/>
          </a:prstGeom>
          <a:noFill/>
          <a:ln w="19050" cap="flat" cmpd="sng">
            <a:solidFill>
              <a:schemeClr val="dk2"/>
            </a:solidFill>
            <a:prstDash val="solid"/>
            <a:round/>
            <a:headEnd type="none" w="med" len="med"/>
            <a:tailEnd type="none" w="med" len="med"/>
          </a:ln>
        </p:spPr>
      </p:cxnSp>
      <p:cxnSp>
        <p:nvCxnSpPr>
          <p:cNvPr id="405" name="Google Shape;405;p46"/>
          <p:cNvCxnSpPr>
            <a:stCxn id="398" idx="2"/>
            <a:endCxn id="402" idx="6"/>
          </p:cNvCxnSpPr>
          <p:nvPr/>
        </p:nvCxnSpPr>
        <p:spPr>
          <a:xfrm rot="10800000" flipH="1">
            <a:off x="3621523" y="3740213"/>
            <a:ext cx="991500" cy="502800"/>
          </a:xfrm>
          <a:prstGeom prst="straightConnector1">
            <a:avLst/>
          </a:prstGeom>
          <a:noFill/>
          <a:ln w="19050" cap="flat" cmpd="sng">
            <a:solidFill>
              <a:schemeClr val="dk2"/>
            </a:solidFill>
            <a:prstDash val="solid"/>
            <a:round/>
            <a:headEnd type="none" w="med" len="med"/>
            <a:tailEnd type="none" w="med" len="med"/>
          </a:ln>
        </p:spPr>
      </p:cxnSp>
      <p:cxnSp>
        <p:nvCxnSpPr>
          <p:cNvPr id="406" name="Google Shape;406;p46"/>
          <p:cNvCxnSpPr>
            <a:stCxn id="399" idx="2"/>
            <a:endCxn id="402" idx="6"/>
          </p:cNvCxnSpPr>
          <p:nvPr/>
        </p:nvCxnSpPr>
        <p:spPr>
          <a:xfrm rot="10800000" flipH="1">
            <a:off x="3621523" y="3740275"/>
            <a:ext cx="991500" cy="1087800"/>
          </a:xfrm>
          <a:prstGeom prst="straightConnector1">
            <a:avLst/>
          </a:prstGeom>
          <a:noFill/>
          <a:ln w="19050" cap="flat" cmpd="sng">
            <a:solidFill>
              <a:schemeClr val="dk2"/>
            </a:solidFill>
            <a:prstDash val="solid"/>
            <a:round/>
            <a:headEnd type="none" w="med" len="med"/>
            <a:tailEnd type="none" w="med" len="med"/>
          </a:ln>
        </p:spPr>
      </p:cxnSp>
      <p:cxnSp>
        <p:nvCxnSpPr>
          <p:cNvPr id="407" name="Google Shape;407;p46"/>
          <p:cNvCxnSpPr>
            <a:stCxn id="397" idx="2"/>
            <a:endCxn id="401" idx="6"/>
          </p:cNvCxnSpPr>
          <p:nvPr/>
        </p:nvCxnSpPr>
        <p:spPr>
          <a:xfrm rot="10800000" flipH="1">
            <a:off x="3621523" y="3151863"/>
            <a:ext cx="991500" cy="506100"/>
          </a:xfrm>
          <a:prstGeom prst="straightConnector1">
            <a:avLst/>
          </a:prstGeom>
          <a:noFill/>
          <a:ln w="19050" cap="flat" cmpd="sng">
            <a:solidFill>
              <a:schemeClr val="dk2"/>
            </a:solidFill>
            <a:prstDash val="solid"/>
            <a:round/>
            <a:headEnd type="none" w="med" len="med"/>
            <a:tailEnd type="none" w="med" len="med"/>
          </a:ln>
        </p:spPr>
      </p:cxnSp>
      <p:cxnSp>
        <p:nvCxnSpPr>
          <p:cNvPr id="408" name="Google Shape;408;p46"/>
          <p:cNvCxnSpPr>
            <a:stCxn id="396" idx="2"/>
            <a:endCxn id="401" idx="6"/>
          </p:cNvCxnSpPr>
          <p:nvPr/>
        </p:nvCxnSpPr>
        <p:spPr>
          <a:xfrm>
            <a:off x="3621523" y="3072900"/>
            <a:ext cx="991500" cy="78900"/>
          </a:xfrm>
          <a:prstGeom prst="straightConnector1">
            <a:avLst/>
          </a:prstGeom>
          <a:noFill/>
          <a:ln w="19050" cap="flat" cmpd="sng">
            <a:solidFill>
              <a:schemeClr val="dk2"/>
            </a:solidFill>
            <a:prstDash val="solid"/>
            <a:round/>
            <a:headEnd type="none" w="med" len="med"/>
            <a:tailEnd type="none" w="med" len="med"/>
          </a:ln>
        </p:spPr>
      </p:cxnSp>
      <p:cxnSp>
        <p:nvCxnSpPr>
          <p:cNvPr id="409" name="Google Shape;409;p46"/>
          <p:cNvCxnSpPr/>
          <p:nvPr/>
        </p:nvCxnSpPr>
        <p:spPr>
          <a:xfrm>
            <a:off x="5426975" y="3118100"/>
            <a:ext cx="1293900" cy="0"/>
          </a:xfrm>
          <a:prstGeom prst="straightConnector1">
            <a:avLst/>
          </a:prstGeom>
          <a:noFill/>
          <a:ln w="38100" cap="flat" cmpd="sng">
            <a:solidFill>
              <a:schemeClr val="dk2"/>
            </a:solidFill>
            <a:prstDash val="dash"/>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66" name="Google Shape;66;p15"/>
          <p:cNvSpPr txBox="1">
            <a:spLocks noGrp="1"/>
          </p:cNvSpPr>
          <p:nvPr>
            <p:ph type="body" idx="1"/>
          </p:nvPr>
        </p:nvSpPr>
        <p:spPr>
          <a:xfrm>
            <a:off x="311700" y="1152475"/>
            <a:ext cx="8684100" cy="3416400"/>
          </a:xfrm>
          <a:prstGeom prst="rect">
            <a:avLst/>
          </a:prstGeom>
        </p:spPr>
        <p:txBody>
          <a:bodyPr spcFirstLastPara="1" wrap="square" lIns="91425" tIns="91425" rIns="91425" bIns="91425" anchor="t" anchorCtr="0">
            <a:noAutofit/>
          </a:bodyPr>
          <a:lstStyle/>
          <a:p>
            <a:pPr marL="457200" marR="0" lvl="0" indent="-412750" algn="l" rtl="0">
              <a:lnSpc>
                <a:spcPct val="100000"/>
              </a:lnSpc>
              <a:spcBef>
                <a:spcPts val="0"/>
              </a:spcBef>
              <a:spcAft>
                <a:spcPts val="0"/>
              </a:spcAft>
              <a:buClr>
                <a:srgbClr val="434343"/>
              </a:buClr>
              <a:buSzPts val="2900"/>
              <a:buFont typeface="Montserrat"/>
              <a:buChar char="●"/>
            </a:pPr>
            <a:r>
              <a:rPr lang="en" sz="2400" dirty="0">
                <a:solidFill>
                  <a:srgbClr val="434343"/>
                </a:solidFill>
                <a:latin typeface="Montserrat"/>
                <a:ea typeface="Montserrat"/>
                <a:cs typeface="Montserrat"/>
                <a:sym typeface="Montserrat"/>
              </a:rPr>
              <a:t>Section CNN</a:t>
            </a:r>
            <a:endParaRPr sz="2400" dirty="0">
              <a:solidFill>
                <a:srgbClr val="434343"/>
              </a:solidFill>
              <a:latin typeface="Montserrat"/>
              <a:ea typeface="Montserrat"/>
              <a:cs typeface="Montserrat"/>
              <a:sym typeface="Montserrat"/>
            </a:endParaRPr>
          </a:p>
          <a:p>
            <a:pPr marL="1371600" marR="0" lvl="1" indent="-412750" algn="l" rtl="0">
              <a:lnSpc>
                <a:spcPct val="100000"/>
              </a:lnSpc>
              <a:spcBef>
                <a:spcPts val="0"/>
              </a:spcBef>
              <a:spcAft>
                <a:spcPts val="0"/>
              </a:spcAft>
              <a:buClr>
                <a:srgbClr val="434343"/>
              </a:buClr>
              <a:buSzPts val="2900"/>
              <a:buFont typeface="Montserrat"/>
              <a:buChar char="○"/>
            </a:pPr>
            <a:r>
              <a:rPr lang="en" sz="2400" dirty="0">
                <a:solidFill>
                  <a:srgbClr val="434343"/>
                </a:solidFill>
                <a:latin typeface="Montserrat"/>
                <a:ea typeface="Montserrat"/>
                <a:cs typeface="Montserrat"/>
                <a:sym typeface="Montserrat"/>
              </a:rPr>
              <a:t>Comprendre les CNNs</a:t>
            </a:r>
            <a:endParaRPr sz="2400" dirty="0">
              <a:solidFill>
                <a:srgbClr val="434343"/>
              </a:solidFill>
              <a:latin typeface="Montserrat"/>
              <a:ea typeface="Montserrat"/>
              <a:cs typeface="Montserrat"/>
              <a:sym typeface="Montserrat"/>
            </a:endParaRPr>
          </a:p>
          <a:p>
            <a:pPr marL="1828800" marR="0" lvl="2" indent="-412750" algn="l" rtl="0">
              <a:lnSpc>
                <a:spcPct val="100000"/>
              </a:lnSpc>
              <a:spcBef>
                <a:spcPts val="0"/>
              </a:spcBef>
              <a:spcAft>
                <a:spcPts val="0"/>
              </a:spcAft>
              <a:buClr>
                <a:srgbClr val="434343"/>
              </a:buClr>
              <a:buSzPts val="2900"/>
              <a:buFont typeface="Montserrat"/>
              <a:buChar char="■"/>
            </a:pPr>
            <a:r>
              <a:rPr lang="en" sz="2400" dirty="0">
                <a:solidFill>
                  <a:srgbClr val="434343"/>
                </a:solidFill>
                <a:latin typeface="Montserrat"/>
                <a:ea typeface="Montserrat"/>
                <a:cs typeface="Montserrat"/>
                <a:sym typeface="Montserrat"/>
              </a:rPr>
              <a:t>Noyaux et filtres d'image</a:t>
            </a:r>
            <a:endParaRPr sz="2400" dirty="0">
              <a:solidFill>
                <a:srgbClr val="434343"/>
              </a:solidFill>
              <a:latin typeface="Montserrat"/>
              <a:ea typeface="Montserrat"/>
              <a:cs typeface="Montserrat"/>
              <a:sym typeface="Montserrat"/>
            </a:endParaRPr>
          </a:p>
          <a:p>
            <a:pPr marL="1828800" marR="0" lvl="2" indent="-412750" algn="l" rtl="0">
              <a:lnSpc>
                <a:spcPct val="100000"/>
              </a:lnSpc>
              <a:spcBef>
                <a:spcPts val="0"/>
              </a:spcBef>
              <a:spcAft>
                <a:spcPts val="0"/>
              </a:spcAft>
              <a:buClr>
                <a:srgbClr val="434343"/>
              </a:buClr>
              <a:buSzPts val="2900"/>
              <a:buFont typeface="Montserrat"/>
              <a:buChar char="■"/>
            </a:pPr>
            <a:r>
              <a:rPr lang="en" sz="2400" dirty="0">
                <a:solidFill>
                  <a:srgbClr val="434343"/>
                </a:solidFill>
                <a:latin typeface="Montserrat"/>
                <a:ea typeface="Montserrat"/>
                <a:cs typeface="Montserrat"/>
                <a:sym typeface="Montserrat"/>
              </a:rPr>
              <a:t>Convolutions</a:t>
            </a:r>
            <a:endParaRPr sz="2400" dirty="0">
              <a:solidFill>
                <a:srgbClr val="434343"/>
              </a:solidFill>
              <a:latin typeface="Montserrat"/>
              <a:ea typeface="Montserrat"/>
              <a:cs typeface="Montserrat"/>
              <a:sym typeface="Montserrat"/>
            </a:endParaRPr>
          </a:p>
          <a:p>
            <a:pPr marL="1828800" marR="0" lvl="2" indent="-412750" algn="l" rtl="0">
              <a:lnSpc>
                <a:spcPct val="100000"/>
              </a:lnSpc>
              <a:spcBef>
                <a:spcPts val="0"/>
              </a:spcBef>
              <a:spcAft>
                <a:spcPts val="0"/>
              </a:spcAft>
              <a:buClr>
                <a:srgbClr val="434343"/>
              </a:buClr>
              <a:buSzPts val="2900"/>
              <a:buFont typeface="Montserrat"/>
              <a:buChar char="■"/>
            </a:pPr>
            <a:r>
              <a:rPr lang="en" sz="2400" dirty="0">
                <a:solidFill>
                  <a:srgbClr val="434343"/>
                </a:solidFill>
                <a:latin typeface="Montserrat"/>
                <a:ea typeface="Montserrat"/>
                <a:cs typeface="Montserrat"/>
                <a:sym typeface="Montserrat"/>
              </a:rPr>
              <a:t>Couches de Pooling</a:t>
            </a:r>
            <a:endParaRPr sz="2400" dirty="0">
              <a:solidFill>
                <a:srgbClr val="434343"/>
              </a:solidFill>
              <a:latin typeface="Montserrat"/>
              <a:ea typeface="Montserrat"/>
              <a:cs typeface="Montserrat"/>
              <a:sym typeface="Montserrat"/>
            </a:endParaRPr>
          </a:p>
          <a:p>
            <a:pPr marL="1371600" marR="0" lvl="1" indent="-412750" algn="l" rtl="0">
              <a:lnSpc>
                <a:spcPct val="100000"/>
              </a:lnSpc>
              <a:spcBef>
                <a:spcPts val="0"/>
              </a:spcBef>
              <a:spcAft>
                <a:spcPts val="0"/>
              </a:spcAft>
              <a:buClr>
                <a:srgbClr val="434343"/>
              </a:buClr>
              <a:buSzPts val="2900"/>
              <a:buFont typeface="Montserrat"/>
              <a:buChar char="○"/>
            </a:pPr>
            <a:r>
              <a:rPr lang="en" sz="2400" dirty="0">
                <a:solidFill>
                  <a:srgbClr val="434343"/>
                </a:solidFill>
                <a:latin typeface="Montserrat"/>
                <a:ea typeface="Montserrat"/>
                <a:cs typeface="Montserrat"/>
                <a:sym typeface="Montserrat"/>
              </a:rPr>
              <a:t>Dataset MNIST (Images en niveaux de gris)</a:t>
            </a:r>
            <a:endParaRPr sz="2400" dirty="0">
              <a:solidFill>
                <a:srgbClr val="434343"/>
              </a:solidFill>
              <a:latin typeface="Montserrat"/>
              <a:ea typeface="Montserrat"/>
              <a:cs typeface="Montserrat"/>
              <a:sym typeface="Montserrat"/>
            </a:endParaRPr>
          </a:p>
          <a:p>
            <a:pPr marL="1371600" marR="0" lvl="1" indent="-412750" algn="l" rtl="0">
              <a:lnSpc>
                <a:spcPct val="100000"/>
              </a:lnSpc>
              <a:spcBef>
                <a:spcPts val="0"/>
              </a:spcBef>
              <a:spcAft>
                <a:spcPts val="0"/>
              </a:spcAft>
              <a:buClr>
                <a:srgbClr val="434343"/>
              </a:buClr>
              <a:buSzPts val="2900"/>
              <a:buFont typeface="Montserrat"/>
              <a:buChar char="○"/>
            </a:pPr>
            <a:r>
              <a:rPr lang="en" sz="2400" dirty="0">
                <a:solidFill>
                  <a:srgbClr val="434343"/>
                </a:solidFill>
                <a:latin typeface="Montserrat"/>
                <a:ea typeface="Montserrat"/>
                <a:cs typeface="Montserrat"/>
                <a:sym typeface="Montserrat"/>
              </a:rPr>
              <a:t>Dataset CIFAR-10 (Images en couleur)</a:t>
            </a:r>
            <a:endParaRPr sz="2400" dirty="0">
              <a:solidFill>
                <a:srgbClr val="434343"/>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7"/>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415" name="Google Shape;415;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87350" algn="l" rtl="0">
              <a:lnSpc>
                <a:spcPct val="115000"/>
              </a:lnSpc>
              <a:spcBef>
                <a:spcPts val="0"/>
              </a:spcBef>
              <a:spcAft>
                <a:spcPts val="0"/>
              </a:spcAft>
              <a:buClr>
                <a:srgbClr val="434343"/>
              </a:buClr>
              <a:buSzPts val="2500"/>
              <a:buFont typeface="Montserrat"/>
              <a:buChar char="●"/>
            </a:pPr>
            <a:r>
              <a:rPr lang="en" sz="2500" dirty="0">
                <a:solidFill>
                  <a:srgbClr val="434343"/>
                </a:solidFill>
                <a:latin typeface="Montserrat"/>
                <a:ea typeface="Montserrat"/>
                <a:cs typeface="Montserrat"/>
                <a:sym typeface="Montserrat"/>
              </a:rPr>
              <a:t>CNN -</a:t>
            </a:r>
            <a:r>
              <a:rPr lang="de-DE" sz="2500" dirty="0">
                <a:solidFill>
                  <a:srgbClr val="434343"/>
                </a:solidFill>
                <a:latin typeface="Montserrat"/>
                <a:ea typeface="Montserrat"/>
                <a:cs typeface="Montserrat"/>
                <a:sym typeface="Montserrat"/>
              </a:rPr>
              <a:t> Lokale Verbindungen</a:t>
            </a:r>
            <a:endParaRPr sz="2500" dirty="0">
              <a:solidFill>
                <a:srgbClr val="434343"/>
              </a:solidFill>
              <a:latin typeface="Montserrat"/>
              <a:ea typeface="Montserrat"/>
              <a:cs typeface="Montserrat"/>
              <a:sym typeface="Montserrat"/>
            </a:endParaRPr>
          </a:p>
        </p:txBody>
      </p:sp>
      <p:sp>
        <p:nvSpPr>
          <p:cNvPr id="416" name="Google Shape;416;p47"/>
          <p:cNvSpPr/>
          <p:nvPr/>
        </p:nvSpPr>
        <p:spPr>
          <a:xfrm flipH="1">
            <a:off x="31187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7"/>
          <p:cNvSpPr/>
          <p:nvPr/>
        </p:nvSpPr>
        <p:spPr>
          <a:xfrm flipH="1">
            <a:off x="31187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7"/>
          <p:cNvSpPr/>
          <p:nvPr/>
        </p:nvSpPr>
        <p:spPr>
          <a:xfrm flipH="1">
            <a:off x="31187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7"/>
          <p:cNvSpPr/>
          <p:nvPr/>
        </p:nvSpPr>
        <p:spPr>
          <a:xfrm flipH="1">
            <a:off x="3118723" y="3406563"/>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7"/>
          <p:cNvSpPr/>
          <p:nvPr/>
        </p:nvSpPr>
        <p:spPr>
          <a:xfrm flipH="1">
            <a:off x="3118723" y="3991613"/>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7"/>
          <p:cNvSpPr/>
          <p:nvPr/>
        </p:nvSpPr>
        <p:spPr>
          <a:xfrm flipH="1">
            <a:off x="3118723" y="4576675"/>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7"/>
          <p:cNvSpPr/>
          <p:nvPr/>
        </p:nvSpPr>
        <p:spPr>
          <a:xfrm flipH="1">
            <a:off x="4613023" y="2311813"/>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7"/>
          <p:cNvSpPr/>
          <p:nvPr/>
        </p:nvSpPr>
        <p:spPr>
          <a:xfrm flipH="1">
            <a:off x="4613023" y="2900325"/>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7"/>
          <p:cNvSpPr/>
          <p:nvPr/>
        </p:nvSpPr>
        <p:spPr>
          <a:xfrm flipH="1">
            <a:off x="4613023" y="3488825"/>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5" name="Google Shape;425;p47"/>
          <p:cNvCxnSpPr>
            <a:stCxn id="416" idx="2"/>
            <a:endCxn id="422" idx="6"/>
          </p:cNvCxnSpPr>
          <p:nvPr/>
        </p:nvCxnSpPr>
        <p:spPr>
          <a:xfrm>
            <a:off x="3621523" y="1895888"/>
            <a:ext cx="991500" cy="667200"/>
          </a:xfrm>
          <a:prstGeom prst="straightConnector1">
            <a:avLst/>
          </a:prstGeom>
          <a:noFill/>
          <a:ln w="19050" cap="flat" cmpd="sng">
            <a:solidFill>
              <a:schemeClr val="dk2"/>
            </a:solidFill>
            <a:prstDash val="solid"/>
            <a:round/>
            <a:headEnd type="none" w="med" len="med"/>
            <a:tailEnd type="none" w="med" len="med"/>
          </a:ln>
        </p:spPr>
      </p:cxnSp>
      <p:cxnSp>
        <p:nvCxnSpPr>
          <p:cNvPr id="426" name="Google Shape;426;p47"/>
          <p:cNvCxnSpPr>
            <a:stCxn id="417" idx="2"/>
            <a:endCxn id="422" idx="6"/>
          </p:cNvCxnSpPr>
          <p:nvPr/>
        </p:nvCxnSpPr>
        <p:spPr>
          <a:xfrm>
            <a:off x="3621523" y="2484400"/>
            <a:ext cx="991500" cy="78900"/>
          </a:xfrm>
          <a:prstGeom prst="straightConnector1">
            <a:avLst/>
          </a:prstGeom>
          <a:noFill/>
          <a:ln w="19050" cap="flat" cmpd="sng">
            <a:solidFill>
              <a:schemeClr val="dk2"/>
            </a:solidFill>
            <a:prstDash val="solid"/>
            <a:round/>
            <a:headEnd type="none" w="med" len="med"/>
            <a:tailEnd type="none" w="med" len="med"/>
          </a:ln>
        </p:spPr>
      </p:cxnSp>
      <p:cxnSp>
        <p:nvCxnSpPr>
          <p:cNvPr id="427" name="Google Shape;427;p47"/>
          <p:cNvCxnSpPr>
            <a:stCxn id="420" idx="2"/>
            <a:endCxn id="424" idx="6"/>
          </p:cNvCxnSpPr>
          <p:nvPr/>
        </p:nvCxnSpPr>
        <p:spPr>
          <a:xfrm rot="10800000" flipH="1">
            <a:off x="3621523" y="3740213"/>
            <a:ext cx="991500" cy="502800"/>
          </a:xfrm>
          <a:prstGeom prst="straightConnector1">
            <a:avLst/>
          </a:prstGeom>
          <a:noFill/>
          <a:ln w="19050" cap="flat" cmpd="sng">
            <a:solidFill>
              <a:schemeClr val="dk2"/>
            </a:solidFill>
            <a:prstDash val="solid"/>
            <a:round/>
            <a:headEnd type="none" w="med" len="med"/>
            <a:tailEnd type="none" w="med" len="med"/>
          </a:ln>
        </p:spPr>
      </p:cxnSp>
      <p:cxnSp>
        <p:nvCxnSpPr>
          <p:cNvPr id="428" name="Google Shape;428;p47"/>
          <p:cNvCxnSpPr>
            <a:stCxn id="421" idx="2"/>
            <a:endCxn id="424" idx="6"/>
          </p:cNvCxnSpPr>
          <p:nvPr/>
        </p:nvCxnSpPr>
        <p:spPr>
          <a:xfrm rot="10800000" flipH="1">
            <a:off x="3621523" y="3740275"/>
            <a:ext cx="991500" cy="1087800"/>
          </a:xfrm>
          <a:prstGeom prst="straightConnector1">
            <a:avLst/>
          </a:prstGeom>
          <a:noFill/>
          <a:ln w="19050" cap="flat" cmpd="sng">
            <a:solidFill>
              <a:schemeClr val="dk2"/>
            </a:solidFill>
            <a:prstDash val="solid"/>
            <a:round/>
            <a:headEnd type="none" w="med" len="med"/>
            <a:tailEnd type="none" w="med" len="med"/>
          </a:ln>
        </p:spPr>
      </p:cxnSp>
      <p:cxnSp>
        <p:nvCxnSpPr>
          <p:cNvPr id="429" name="Google Shape;429;p47"/>
          <p:cNvCxnSpPr>
            <a:stCxn id="419" idx="2"/>
            <a:endCxn id="423" idx="6"/>
          </p:cNvCxnSpPr>
          <p:nvPr/>
        </p:nvCxnSpPr>
        <p:spPr>
          <a:xfrm rot="10800000" flipH="1">
            <a:off x="3621523" y="3151863"/>
            <a:ext cx="991500" cy="506100"/>
          </a:xfrm>
          <a:prstGeom prst="straightConnector1">
            <a:avLst/>
          </a:prstGeom>
          <a:noFill/>
          <a:ln w="19050" cap="flat" cmpd="sng">
            <a:solidFill>
              <a:schemeClr val="dk2"/>
            </a:solidFill>
            <a:prstDash val="solid"/>
            <a:round/>
            <a:headEnd type="none" w="med" len="med"/>
            <a:tailEnd type="none" w="med" len="med"/>
          </a:ln>
        </p:spPr>
      </p:cxnSp>
      <p:cxnSp>
        <p:nvCxnSpPr>
          <p:cNvPr id="430" name="Google Shape;430;p47"/>
          <p:cNvCxnSpPr>
            <a:stCxn id="418" idx="2"/>
            <a:endCxn id="423" idx="6"/>
          </p:cNvCxnSpPr>
          <p:nvPr/>
        </p:nvCxnSpPr>
        <p:spPr>
          <a:xfrm>
            <a:off x="3621523" y="3072900"/>
            <a:ext cx="991500" cy="78900"/>
          </a:xfrm>
          <a:prstGeom prst="straightConnector1">
            <a:avLst/>
          </a:prstGeom>
          <a:noFill/>
          <a:ln w="19050" cap="flat" cmpd="sng">
            <a:solidFill>
              <a:schemeClr val="dk2"/>
            </a:solidFill>
            <a:prstDash val="solid"/>
            <a:round/>
            <a:headEnd type="none" w="med" len="med"/>
            <a:tailEnd type="none" w="med" len="med"/>
          </a:ln>
        </p:spPr>
      </p:cxnSp>
      <p:cxnSp>
        <p:nvCxnSpPr>
          <p:cNvPr id="431" name="Google Shape;431;p47"/>
          <p:cNvCxnSpPr/>
          <p:nvPr/>
        </p:nvCxnSpPr>
        <p:spPr>
          <a:xfrm>
            <a:off x="5426975" y="3118100"/>
            <a:ext cx="1293900" cy="0"/>
          </a:xfrm>
          <a:prstGeom prst="straightConnector1">
            <a:avLst/>
          </a:prstGeom>
          <a:noFill/>
          <a:ln w="38100" cap="flat" cmpd="sng">
            <a:solidFill>
              <a:schemeClr val="dk2"/>
            </a:solidFill>
            <a:prstDash val="dash"/>
            <a:round/>
            <a:headEnd type="none" w="med" len="med"/>
            <a:tailEnd type="triangl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8"/>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a:ea typeface="Montserrat"/>
                <a:cs typeface="Montserrat"/>
                <a:sym typeface="Montserrat"/>
              </a:rPr>
              <a:t>Deep Learning</a:t>
            </a:r>
            <a:endParaRPr dirty="0">
              <a:latin typeface="Montserrat"/>
              <a:ea typeface="Montserrat"/>
              <a:cs typeface="Montserrat"/>
              <a:sym typeface="Montserrat"/>
            </a:endParaRPr>
          </a:p>
        </p:txBody>
      </p:sp>
      <p:sp>
        <p:nvSpPr>
          <p:cNvPr id="437" name="Google Shape;437;p48"/>
          <p:cNvSpPr txBox="1">
            <a:spLocks noGrp="1"/>
          </p:cNvSpPr>
          <p:nvPr>
            <p:ph type="body" idx="1"/>
          </p:nvPr>
        </p:nvSpPr>
        <p:spPr>
          <a:xfrm>
            <a:off x="324870" y="1013844"/>
            <a:ext cx="8520600" cy="3648817"/>
          </a:xfrm>
          <a:prstGeom prst="rect">
            <a:avLst/>
          </a:prstGeom>
        </p:spPr>
        <p:txBody>
          <a:bodyPr spcFirstLastPara="1" wrap="square" lIns="91425" tIns="91425" rIns="91425" bIns="91425" anchor="t" anchorCtr="0">
            <a:noAutofit/>
          </a:bodyPr>
          <a:lstStyle/>
          <a:p>
            <a:pPr marL="457200" marR="0" lvl="0" indent="-387350" algn="l" rtl="0">
              <a:lnSpc>
                <a:spcPct val="115000"/>
              </a:lnSpc>
              <a:spcBef>
                <a:spcPts val="0"/>
              </a:spcBef>
              <a:spcAft>
                <a:spcPts val="0"/>
              </a:spcAft>
              <a:buClr>
                <a:srgbClr val="434343"/>
              </a:buClr>
              <a:buSzPts val="2500"/>
              <a:buFont typeface="Montserrat"/>
              <a:buChar char="●"/>
            </a:pPr>
            <a:r>
              <a:rPr lang="en" sz="2500" dirty="0">
                <a:solidFill>
                  <a:srgbClr val="434343"/>
                </a:solidFill>
                <a:latin typeface="Montserrat"/>
                <a:ea typeface="Montserrat"/>
                <a:cs typeface="Montserrat"/>
                <a:sym typeface="Montserrat"/>
              </a:rPr>
              <a:t>CNN - Nous avons ici 1 filtre</a:t>
            </a:r>
          </a:p>
          <a:p>
            <a:pPr marL="69850" marR="0" lvl="0" indent="0" algn="l" rtl="0">
              <a:lnSpc>
                <a:spcPct val="115000"/>
              </a:lnSpc>
              <a:spcBef>
                <a:spcPts val="0"/>
              </a:spcBef>
              <a:spcAft>
                <a:spcPts val="0"/>
              </a:spcAft>
              <a:buClr>
                <a:srgbClr val="434343"/>
              </a:buClr>
              <a:buSzPts val="2500"/>
              <a:buNone/>
            </a:pPr>
            <a:endParaRPr lang="de-DE" sz="2500" dirty="0">
              <a:solidFill>
                <a:srgbClr val="434343"/>
              </a:solidFill>
              <a:latin typeface="Montserrat"/>
              <a:ea typeface="Montserrat"/>
              <a:cs typeface="Montserrat"/>
              <a:sym typeface="Montserrat"/>
            </a:endParaRPr>
          </a:p>
        </p:txBody>
      </p:sp>
      <p:sp>
        <p:nvSpPr>
          <p:cNvPr id="438" name="Google Shape;438;p48"/>
          <p:cNvSpPr/>
          <p:nvPr/>
        </p:nvSpPr>
        <p:spPr>
          <a:xfrm flipH="1">
            <a:off x="31187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8"/>
          <p:cNvSpPr/>
          <p:nvPr/>
        </p:nvSpPr>
        <p:spPr>
          <a:xfrm flipH="1">
            <a:off x="3118723" y="2249753"/>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8"/>
          <p:cNvSpPr/>
          <p:nvPr/>
        </p:nvSpPr>
        <p:spPr>
          <a:xfrm flipH="1">
            <a:off x="3118723" y="2838253"/>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8"/>
          <p:cNvSpPr/>
          <p:nvPr/>
        </p:nvSpPr>
        <p:spPr>
          <a:xfrm flipH="1">
            <a:off x="3118723" y="3423316"/>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flipH="1">
            <a:off x="3118723" y="4008366"/>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flipH="1">
            <a:off x="3118723" y="459342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flipH="1">
            <a:off x="4613023" y="2328566"/>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flipH="1">
            <a:off x="4613023" y="2917078"/>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8"/>
          <p:cNvSpPr/>
          <p:nvPr/>
        </p:nvSpPr>
        <p:spPr>
          <a:xfrm flipH="1">
            <a:off x="4613023" y="3505578"/>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7" name="Google Shape;447;p48"/>
          <p:cNvCxnSpPr>
            <a:cxnSpLocks/>
            <a:endCxn id="444" idx="6"/>
          </p:cNvCxnSpPr>
          <p:nvPr/>
        </p:nvCxnSpPr>
        <p:spPr>
          <a:xfrm>
            <a:off x="3621523" y="1912641"/>
            <a:ext cx="991500" cy="667200"/>
          </a:xfrm>
          <a:prstGeom prst="straightConnector1">
            <a:avLst/>
          </a:prstGeom>
          <a:noFill/>
          <a:ln w="19050" cap="flat" cmpd="sng">
            <a:solidFill>
              <a:schemeClr val="dk2"/>
            </a:solidFill>
            <a:prstDash val="solid"/>
            <a:round/>
            <a:headEnd type="none" w="med" len="med"/>
            <a:tailEnd type="triangle" w="med" len="med"/>
          </a:ln>
        </p:spPr>
      </p:cxnSp>
      <p:cxnSp>
        <p:nvCxnSpPr>
          <p:cNvPr id="448" name="Google Shape;448;p48"/>
          <p:cNvCxnSpPr>
            <a:stCxn id="439" idx="2"/>
            <a:endCxn id="444" idx="6"/>
          </p:cNvCxnSpPr>
          <p:nvPr/>
        </p:nvCxnSpPr>
        <p:spPr>
          <a:xfrm>
            <a:off x="3621523" y="2501153"/>
            <a:ext cx="991500" cy="78900"/>
          </a:xfrm>
          <a:prstGeom prst="straightConnector1">
            <a:avLst/>
          </a:prstGeom>
          <a:noFill/>
          <a:ln w="19050" cap="flat" cmpd="sng">
            <a:solidFill>
              <a:schemeClr val="dk2"/>
            </a:solidFill>
            <a:prstDash val="solid"/>
            <a:round/>
            <a:headEnd type="none" w="med" len="med"/>
            <a:tailEnd type="triangle" w="med" len="med"/>
          </a:ln>
        </p:spPr>
      </p:cxnSp>
      <p:cxnSp>
        <p:nvCxnSpPr>
          <p:cNvPr id="449" name="Google Shape;449;p48"/>
          <p:cNvCxnSpPr>
            <a:stCxn id="442" idx="2"/>
            <a:endCxn id="446" idx="6"/>
          </p:cNvCxnSpPr>
          <p:nvPr/>
        </p:nvCxnSpPr>
        <p:spPr>
          <a:xfrm rot="10800000" flipH="1">
            <a:off x="3621523" y="3756966"/>
            <a:ext cx="991500" cy="502800"/>
          </a:xfrm>
          <a:prstGeom prst="straightConnector1">
            <a:avLst/>
          </a:prstGeom>
          <a:noFill/>
          <a:ln w="19050" cap="flat" cmpd="sng">
            <a:solidFill>
              <a:schemeClr val="dk2"/>
            </a:solidFill>
            <a:prstDash val="solid"/>
            <a:round/>
            <a:headEnd type="none" w="med" len="med"/>
            <a:tailEnd type="triangle" w="med" len="med"/>
          </a:ln>
        </p:spPr>
      </p:cxnSp>
      <p:cxnSp>
        <p:nvCxnSpPr>
          <p:cNvPr id="450" name="Google Shape;450;p48"/>
          <p:cNvCxnSpPr>
            <a:stCxn id="443" idx="2"/>
            <a:endCxn id="446" idx="6"/>
          </p:cNvCxnSpPr>
          <p:nvPr/>
        </p:nvCxnSpPr>
        <p:spPr>
          <a:xfrm rot="10800000" flipH="1">
            <a:off x="3621523" y="3757028"/>
            <a:ext cx="991500" cy="1087800"/>
          </a:xfrm>
          <a:prstGeom prst="straightConnector1">
            <a:avLst/>
          </a:prstGeom>
          <a:noFill/>
          <a:ln w="19050" cap="flat" cmpd="sng">
            <a:solidFill>
              <a:schemeClr val="dk2"/>
            </a:solidFill>
            <a:prstDash val="solid"/>
            <a:round/>
            <a:headEnd type="none" w="med" len="med"/>
            <a:tailEnd type="triangle" w="med" len="med"/>
          </a:ln>
        </p:spPr>
      </p:cxnSp>
      <p:cxnSp>
        <p:nvCxnSpPr>
          <p:cNvPr id="451" name="Google Shape;451;p48"/>
          <p:cNvCxnSpPr>
            <a:stCxn id="441" idx="2"/>
            <a:endCxn id="445" idx="6"/>
          </p:cNvCxnSpPr>
          <p:nvPr/>
        </p:nvCxnSpPr>
        <p:spPr>
          <a:xfrm rot="10800000" flipH="1">
            <a:off x="3621523" y="3168616"/>
            <a:ext cx="991500" cy="506100"/>
          </a:xfrm>
          <a:prstGeom prst="straightConnector1">
            <a:avLst/>
          </a:prstGeom>
          <a:noFill/>
          <a:ln w="19050" cap="flat" cmpd="sng">
            <a:solidFill>
              <a:schemeClr val="dk2"/>
            </a:solidFill>
            <a:prstDash val="solid"/>
            <a:round/>
            <a:headEnd type="none" w="med" len="med"/>
            <a:tailEnd type="triangle" w="med" len="med"/>
          </a:ln>
        </p:spPr>
      </p:cxnSp>
      <p:cxnSp>
        <p:nvCxnSpPr>
          <p:cNvPr id="452" name="Google Shape;452;p48"/>
          <p:cNvCxnSpPr>
            <a:stCxn id="440" idx="2"/>
            <a:endCxn id="445" idx="6"/>
          </p:cNvCxnSpPr>
          <p:nvPr/>
        </p:nvCxnSpPr>
        <p:spPr>
          <a:xfrm>
            <a:off x="3621523" y="3089653"/>
            <a:ext cx="991500" cy="78900"/>
          </a:xfrm>
          <a:prstGeom prst="straightConnector1">
            <a:avLst/>
          </a:prstGeom>
          <a:noFill/>
          <a:ln w="19050" cap="flat" cmpd="sng">
            <a:solidFill>
              <a:schemeClr val="dk2"/>
            </a:solidFill>
            <a:prstDash val="solid"/>
            <a:round/>
            <a:headEnd type="none" w="med" len="med"/>
            <a:tailEnd type="triangle" w="med" len="med"/>
          </a:ln>
        </p:spPr>
      </p:cxnSp>
      <p:cxnSp>
        <p:nvCxnSpPr>
          <p:cNvPr id="453" name="Google Shape;453;p48"/>
          <p:cNvCxnSpPr/>
          <p:nvPr/>
        </p:nvCxnSpPr>
        <p:spPr>
          <a:xfrm>
            <a:off x="5426975" y="3134853"/>
            <a:ext cx="1293900" cy="0"/>
          </a:xfrm>
          <a:prstGeom prst="straightConnector1">
            <a:avLst/>
          </a:prstGeom>
          <a:noFill/>
          <a:ln w="38100" cap="flat" cmpd="sng">
            <a:solidFill>
              <a:schemeClr val="dk2"/>
            </a:solidFill>
            <a:prstDash val="dash"/>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9"/>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459" name="Google Shape;459;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87350" algn="l" rtl="0">
              <a:lnSpc>
                <a:spcPct val="115000"/>
              </a:lnSpc>
              <a:spcBef>
                <a:spcPts val="0"/>
              </a:spcBef>
              <a:spcAft>
                <a:spcPts val="0"/>
              </a:spcAft>
              <a:buClr>
                <a:srgbClr val="434343"/>
              </a:buClr>
              <a:buSzPts val="2500"/>
              <a:buFont typeface="Montserrat"/>
              <a:buChar char="●"/>
            </a:pPr>
            <a:r>
              <a:rPr lang="en" sz="2500" dirty="0">
                <a:solidFill>
                  <a:srgbClr val="434343"/>
                </a:solidFill>
                <a:latin typeface="Montserrat"/>
                <a:ea typeface="Montserrat"/>
                <a:cs typeface="Montserrat"/>
                <a:sym typeface="Montserrat"/>
              </a:rPr>
              <a:t>CNN -</a:t>
            </a:r>
            <a:r>
              <a:rPr lang="de-DE" sz="2500" dirty="0">
                <a:solidFill>
                  <a:srgbClr val="434343"/>
                </a:solidFill>
                <a:latin typeface="Montserrat"/>
                <a:ea typeface="Montserrat"/>
                <a:cs typeface="Montserrat"/>
                <a:sym typeface="Montserrat"/>
              </a:rPr>
              <a:t> Hier haben wir 2 Filter</a:t>
            </a:r>
            <a:endParaRPr sz="2500" dirty="0">
              <a:solidFill>
                <a:srgbClr val="434343"/>
              </a:solidFill>
              <a:latin typeface="Montserrat"/>
              <a:ea typeface="Montserrat"/>
              <a:cs typeface="Montserrat"/>
              <a:sym typeface="Montserrat"/>
            </a:endParaRPr>
          </a:p>
        </p:txBody>
      </p:sp>
      <p:sp>
        <p:nvSpPr>
          <p:cNvPr id="460" name="Google Shape;460;p49"/>
          <p:cNvSpPr/>
          <p:nvPr/>
        </p:nvSpPr>
        <p:spPr>
          <a:xfrm flipH="1">
            <a:off x="31187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9"/>
          <p:cNvSpPr/>
          <p:nvPr/>
        </p:nvSpPr>
        <p:spPr>
          <a:xfrm flipH="1">
            <a:off x="31187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9"/>
          <p:cNvSpPr/>
          <p:nvPr/>
        </p:nvSpPr>
        <p:spPr>
          <a:xfrm flipH="1">
            <a:off x="31187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9"/>
          <p:cNvSpPr/>
          <p:nvPr/>
        </p:nvSpPr>
        <p:spPr>
          <a:xfrm flipH="1">
            <a:off x="3118723" y="3406563"/>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9"/>
          <p:cNvSpPr/>
          <p:nvPr/>
        </p:nvSpPr>
        <p:spPr>
          <a:xfrm flipH="1">
            <a:off x="3118723" y="3991613"/>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9"/>
          <p:cNvSpPr/>
          <p:nvPr/>
        </p:nvSpPr>
        <p:spPr>
          <a:xfrm flipH="1">
            <a:off x="3118723" y="4576675"/>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9"/>
          <p:cNvSpPr/>
          <p:nvPr/>
        </p:nvSpPr>
        <p:spPr>
          <a:xfrm flipH="1">
            <a:off x="4613023" y="2311813"/>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9"/>
          <p:cNvSpPr/>
          <p:nvPr/>
        </p:nvSpPr>
        <p:spPr>
          <a:xfrm flipH="1">
            <a:off x="4613023" y="2900325"/>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9"/>
          <p:cNvSpPr/>
          <p:nvPr/>
        </p:nvSpPr>
        <p:spPr>
          <a:xfrm flipH="1">
            <a:off x="4613023" y="3488825"/>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 name="Google Shape;469;p49"/>
          <p:cNvCxnSpPr>
            <a:stCxn id="460" idx="2"/>
            <a:endCxn id="466" idx="6"/>
          </p:cNvCxnSpPr>
          <p:nvPr/>
        </p:nvCxnSpPr>
        <p:spPr>
          <a:xfrm>
            <a:off x="3621523" y="1895888"/>
            <a:ext cx="991500" cy="667200"/>
          </a:xfrm>
          <a:prstGeom prst="straightConnector1">
            <a:avLst/>
          </a:prstGeom>
          <a:noFill/>
          <a:ln w="19050" cap="flat" cmpd="sng">
            <a:solidFill>
              <a:schemeClr val="dk2"/>
            </a:solidFill>
            <a:prstDash val="solid"/>
            <a:round/>
            <a:headEnd type="none" w="med" len="med"/>
            <a:tailEnd type="triangle" w="med" len="med"/>
          </a:ln>
        </p:spPr>
      </p:cxnSp>
      <p:cxnSp>
        <p:nvCxnSpPr>
          <p:cNvPr id="470" name="Google Shape;470;p49"/>
          <p:cNvCxnSpPr>
            <a:stCxn id="461" idx="2"/>
            <a:endCxn id="466" idx="6"/>
          </p:cNvCxnSpPr>
          <p:nvPr/>
        </p:nvCxnSpPr>
        <p:spPr>
          <a:xfrm>
            <a:off x="3621523" y="2484400"/>
            <a:ext cx="991500" cy="78900"/>
          </a:xfrm>
          <a:prstGeom prst="straightConnector1">
            <a:avLst/>
          </a:prstGeom>
          <a:noFill/>
          <a:ln w="19050" cap="flat" cmpd="sng">
            <a:solidFill>
              <a:schemeClr val="dk2"/>
            </a:solidFill>
            <a:prstDash val="solid"/>
            <a:round/>
            <a:headEnd type="none" w="med" len="med"/>
            <a:tailEnd type="triangle" w="med" len="med"/>
          </a:ln>
        </p:spPr>
      </p:cxnSp>
      <p:cxnSp>
        <p:nvCxnSpPr>
          <p:cNvPr id="471" name="Google Shape;471;p49"/>
          <p:cNvCxnSpPr>
            <a:stCxn id="464" idx="2"/>
            <a:endCxn id="468" idx="6"/>
          </p:cNvCxnSpPr>
          <p:nvPr/>
        </p:nvCxnSpPr>
        <p:spPr>
          <a:xfrm rot="10800000" flipH="1">
            <a:off x="3621523" y="3740213"/>
            <a:ext cx="991500" cy="502800"/>
          </a:xfrm>
          <a:prstGeom prst="straightConnector1">
            <a:avLst/>
          </a:prstGeom>
          <a:noFill/>
          <a:ln w="19050" cap="flat" cmpd="sng">
            <a:solidFill>
              <a:schemeClr val="dk2"/>
            </a:solidFill>
            <a:prstDash val="solid"/>
            <a:round/>
            <a:headEnd type="none" w="med" len="med"/>
            <a:tailEnd type="triangle" w="med" len="med"/>
          </a:ln>
        </p:spPr>
      </p:cxnSp>
      <p:cxnSp>
        <p:nvCxnSpPr>
          <p:cNvPr id="472" name="Google Shape;472;p49"/>
          <p:cNvCxnSpPr>
            <a:stCxn id="465" idx="2"/>
            <a:endCxn id="468" idx="6"/>
          </p:cNvCxnSpPr>
          <p:nvPr/>
        </p:nvCxnSpPr>
        <p:spPr>
          <a:xfrm rot="10800000" flipH="1">
            <a:off x="3621523" y="3740275"/>
            <a:ext cx="991500" cy="1087800"/>
          </a:xfrm>
          <a:prstGeom prst="straightConnector1">
            <a:avLst/>
          </a:prstGeom>
          <a:noFill/>
          <a:ln w="19050" cap="flat" cmpd="sng">
            <a:solidFill>
              <a:schemeClr val="dk2"/>
            </a:solidFill>
            <a:prstDash val="solid"/>
            <a:round/>
            <a:headEnd type="none" w="med" len="med"/>
            <a:tailEnd type="triangle" w="med" len="med"/>
          </a:ln>
        </p:spPr>
      </p:cxnSp>
      <p:cxnSp>
        <p:nvCxnSpPr>
          <p:cNvPr id="473" name="Google Shape;473;p49"/>
          <p:cNvCxnSpPr>
            <a:stCxn id="463" idx="2"/>
            <a:endCxn id="467" idx="6"/>
          </p:cNvCxnSpPr>
          <p:nvPr/>
        </p:nvCxnSpPr>
        <p:spPr>
          <a:xfrm rot="10800000" flipH="1">
            <a:off x="3621523" y="3151863"/>
            <a:ext cx="991500" cy="506100"/>
          </a:xfrm>
          <a:prstGeom prst="straightConnector1">
            <a:avLst/>
          </a:prstGeom>
          <a:noFill/>
          <a:ln w="19050" cap="flat" cmpd="sng">
            <a:solidFill>
              <a:schemeClr val="dk2"/>
            </a:solidFill>
            <a:prstDash val="solid"/>
            <a:round/>
            <a:headEnd type="none" w="med" len="med"/>
            <a:tailEnd type="triangle" w="med" len="med"/>
          </a:ln>
        </p:spPr>
      </p:cxnSp>
      <p:cxnSp>
        <p:nvCxnSpPr>
          <p:cNvPr id="474" name="Google Shape;474;p49"/>
          <p:cNvCxnSpPr>
            <a:stCxn id="462" idx="2"/>
            <a:endCxn id="467" idx="6"/>
          </p:cNvCxnSpPr>
          <p:nvPr/>
        </p:nvCxnSpPr>
        <p:spPr>
          <a:xfrm>
            <a:off x="3621523" y="3072900"/>
            <a:ext cx="991500" cy="78900"/>
          </a:xfrm>
          <a:prstGeom prst="straightConnector1">
            <a:avLst/>
          </a:prstGeom>
          <a:noFill/>
          <a:ln w="19050" cap="flat" cmpd="sng">
            <a:solidFill>
              <a:schemeClr val="dk2"/>
            </a:solidFill>
            <a:prstDash val="solid"/>
            <a:round/>
            <a:headEnd type="none" w="med" len="med"/>
            <a:tailEnd type="triangle" w="med" len="med"/>
          </a:ln>
        </p:spPr>
      </p:cxnSp>
      <p:cxnSp>
        <p:nvCxnSpPr>
          <p:cNvPr id="475" name="Google Shape;475;p49"/>
          <p:cNvCxnSpPr/>
          <p:nvPr/>
        </p:nvCxnSpPr>
        <p:spPr>
          <a:xfrm>
            <a:off x="5426975" y="3118100"/>
            <a:ext cx="1293900" cy="0"/>
          </a:xfrm>
          <a:prstGeom prst="straightConnector1">
            <a:avLst/>
          </a:prstGeom>
          <a:noFill/>
          <a:ln w="38100" cap="flat" cmpd="sng">
            <a:solidFill>
              <a:schemeClr val="dk2"/>
            </a:solidFill>
            <a:prstDash val="dash"/>
            <a:round/>
            <a:headEnd type="none" w="med" len="med"/>
            <a:tailEnd type="triangle" w="med" len="med"/>
          </a:ln>
        </p:spPr>
      </p:cxnSp>
      <p:sp>
        <p:nvSpPr>
          <p:cNvPr id="476" name="Google Shape;476;p49"/>
          <p:cNvSpPr/>
          <p:nvPr/>
        </p:nvSpPr>
        <p:spPr>
          <a:xfrm flipH="1">
            <a:off x="4765423" y="2464213"/>
            <a:ext cx="502800" cy="502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9"/>
          <p:cNvSpPr/>
          <p:nvPr/>
        </p:nvSpPr>
        <p:spPr>
          <a:xfrm flipH="1">
            <a:off x="4765423" y="3052725"/>
            <a:ext cx="502800" cy="502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9"/>
          <p:cNvSpPr/>
          <p:nvPr/>
        </p:nvSpPr>
        <p:spPr>
          <a:xfrm flipH="1">
            <a:off x="4765423" y="3641225"/>
            <a:ext cx="502800" cy="502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 name="Google Shape;479;p49"/>
          <p:cNvCxnSpPr>
            <a:stCxn id="460" idx="2"/>
            <a:endCxn id="476" idx="6"/>
          </p:cNvCxnSpPr>
          <p:nvPr/>
        </p:nvCxnSpPr>
        <p:spPr>
          <a:xfrm>
            <a:off x="3621523" y="1895888"/>
            <a:ext cx="1143900" cy="819600"/>
          </a:xfrm>
          <a:prstGeom prst="straightConnector1">
            <a:avLst/>
          </a:prstGeom>
          <a:noFill/>
          <a:ln w="19050" cap="flat" cmpd="sng">
            <a:solidFill>
              <a:srgbClr val="E06666"/>
            </a:solidFill>
            <a:prstDash val="solid"/>
            <a:round/>
            <a:headEnd type="none" w="med" len="med"/>
            <a:tailEnd type="triangle" w="med" len="med"/>
          </a:ln>
        </p:spPr>
      </p:cxnSp>
      <p:cxnSp>
        <p:nvCxnSpPr>
          <p:cNvPr id="480" name="Google Shape;480;p49"/>
          <p:cNvCxnSpPr>
            <a:stCxn id="461" idx="2"/>
            <a:endCxn id="476" idx="6"/>
          </p:cNvCxnSpPr>
          <p:nvPr/>
        </p:nvCxnSpPr>
        <p:spPr>
          <a:xfrm>
            <a:off x="3621523" y="2484400"/>
            <a:ext cx="1143900" cy="231300"/>
          </a:xfrm>
          <a:prstGeom prst="straightConnector1">
            <a:avLst/>
          </a:prstGeom>
          <a:noFill/>
          <a:ln w="19050" cap="flat" cmpd="sng">
            <a:solidFill>
              <a:srgbClr val="E06666"/>
            </a:solidFill>
            <a:prstDash val="solid"/>
            <a:round/>
            <a:headEnd type="none" w="med" len="med"/>
            <a:tailEnd type="triangle" w="med" len="med"/>
          </a:ln>
        </p:spPr>
      </p:cxnSp>
      <p:cxnSp>
        <p:nvCxnSpPr>
          <p:cNvPr id="481" name="Google Shape;481;p49"/>
          <p:cNvCxnSpPr>
            <a:stCxn id="464" idx="2"/>
            <a:endCxn id="478" idx="6"/>
          </p:cNvCxnSpPr>
          <p:nvPr/>
        </p:nvCxnSpPr>
        <p:spPr>
          <a:xfrm rot="10800000" flipH="1">
            <a:off x="3621523" y="3892613"/>
            <a:ext cx="1143900" cy="350400"/>
          </a:xfrm>
          <a:prstGeom prst="straightConnector1">
            <a:avLst/>
          </a:prstGeom>
          <a:noFill/>
          <a:ln w="19050" cap="flat" cmpd="sng">
            <a:solidFill>
              <a:srgbClr val="E06666"/>
            </a:solidFill>
            <a:prstDash val="solid"/>
            <a:round/>
            <a:headEnd type="none" w="med" len="med"/>
            <a:tailEnd type="triangle" w="med" len="med"/>
          </a:ln>
        </p:spPr>
      </p:cxnSp>
      <p:cxnSp>
        <p:nvCxnSpPr>
          <p:cNvPr id="482" name="Google Shape;482;p49"/>
          <p:cNvCxnSpPr>
            <a:stCxn id="465" idx="2"/>
            <a:endCxn id="478" idx="6"/>
          </p:cNvCxnSpPr>
          <p:nvPr/>
        </p:nvCxnSpPr>
        <p:spPr>
          <a:xfrm rot="10800000" flipH="1">
            <a:off x="3621523" y="3892675"/>
            <a:ext cx="1143900" cy="935400"/>
          </a:xfrm>
          <a:prstGeom prst="straightConnector1">
            <a:avLst/>
          </a:prstGeom>
          <a:noFill/>
          <a:ln w="19050" cap="flat" cmpd="sng">
            <a:solidFill>
              <a:srgbClr val="E06666"/>
            </a:solidFill>
            <a:prstDash val="solid"/>
            <a:round/>
            <a:headEnd type="none" w="med" len="med"/>
            <a:tailEnd type="triangle" w="med" len="med"/>
          </a:ln>
        </p:spPr>
      </p:cxnSp>
      <p:cxnSp>
        <p:nvCxnSpPr>
          <p:cNvPr id="483" name="Google Shape;483;p49"/>
          <p:cNvCxnSpPr>
            <a:stCxn id="463" idx="2"/>
            <a:endCxn id="477" idx="6"/>
          </p:cNvCxnSpPr>
          <p:nvPr/>
        </p:nvCxnSpPr>
        <p:spPr>
          <a:xfrm rot="10800000" flipH="1">
            <a:off x="3621523" y="3304263"/>
            <a:ext cx="1143900" cy="353700"/>
          </a:xfrm>
          <a:prstGeom prst="straightConnector1">
            <a:avLst/>
          </a:prstGeom>
          <a:noFill/>
          <a:ln w="19050" cap="flat" cmpd="sng">
            <a:solidFill>
              <a:srgbClr val="E06666"/>
            </a:solidFill>
            <a:prstDash val="solid"/>
            <a:round/>
            <a:headEnd type="none" w="med" len="med"/>
            <a:tailEnd type="triangle" w="med" len="med"/>
          </a:ln>
        </p:spPr>
      </p:cxnSp>
      <p:cxnSp>
        <p:nvCxnSpPr>
          <p:cNvPr id="484" name="Google Shape;484;p49"/>
          <p:cNvCxnSpPr>
            <a:stCxn id="462" idx="2"/>
            <a:endCxn id="477" idx="6"/>
          </p:cNvCxnSpPr>
          <p:nvPr/>
        </p:nvCxnSpPr>
        <p:spPr>
          <a:xfrm>
            <a:off x="3621523" y="3072900"/>
            <a:ext cx="1143900" cy="231300"/>
          </a:xfrm>
          <a:prstGeom prst="straightConnector1">
            <a:avLst/>
          </a:prstGeom>
          <a:noFill/>
          <a:ln w="19050" cap="flat" cmpd="sng">
            <a:solidFill>
              <a:srgbClr val="E06666"/>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1"/>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a:ea typeface="Montserrat"/>
                <a:cs typeface="Montserrat"/>
                <a:sym typeface="Montserrat"/>
              </a:rPr>
              <a:t>Deep Learning</a:t>
            </a:r>
            <a:endParaRPr dirty="0">
              <a:latin typeface="Montserrat"/>
              <a:ea typeface="Montserrat"/>
              <a:cs typeface="Montserrat"/>
              <a:sym typeface="Montserrat"/>
            </a:endParaRPr>
          </a:p>
        </p:txBody>
      </p:sp>
      <p:sp>
        <p:nvSpPr>
          <p:cNvPr id="496" name="Google Shape;496;p51"/>
          <p:cNvSpPr/>
          <p:nvPr/>
        </p:nvSpPr>
        <p:spPr>
          <a:xfrm flipH="1">
            <a:off x="3118723" y="1644488"/>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1"/>
          <p:cNvSpPr/>
          <p:nvPr/>
        </p:nvSpPr>
        <p:spPr>
          <a:xfrm flipH="1">
            <a:off x="31187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1"/>
          <p:cNvSpPr/>
          <p:nvPr/>
        </p:nvSpPr>
        <p:spPr>
          <a:xfrm flipH="1">
            <a:off x="31187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1"/>
          <p:cNvSpPr/>
          <p:nvPr/>
        </p:nvSpPr>
        <p:spPr>
          <a:xfrm flipH="1">
            <a:off x="25030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1"/>
          <p:cNvSpPr/>
          <p:nvPr/>
        </p:nvSpPr>
        <p:spPr>
          <a:xfrm flipH="1">
            <a:off x="2503023" y="22330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1"/>
          <p:cNvSpPr/>
          <p:nvPr/>
        </p:nvSpPr>
        <p:spPr>
          <a:xfrm flipH="1">
            <a:off x="2503023" y="28215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1"/>
          <p:cNvSpPr/>
          <p:nvPr/>
        </p:nvSpPr>
        <p:spPr>
          <a:xfrm flipH="1">
            <a:off x="18873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1"/>
          <p:cNvSpPr/>
          <p:nvPr/>
        </p:nvSpPr>
        <p:spPr>
          <a:xfrm flipH="1">
            <a:off x="1887323" y="22330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1"/>
          <p:cNvSpPr/>
          <p:nvPr/>
        </p:nvSpPr>
        <p:spPr>
          <a:xfrm flipH="1">
            <a:off x="1887323" y="28215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1"/>
          <p:cNvSpPr/>
          <p:nvPr/>
        </p:nvSpPr>
        <p:spPr>
          <a:xfrm flipH="1">
            <a:off x="1271623" y="1644488"/>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1"/>
          <p:cNvSpPr/>
          <p:nvPr/>
        </p:nvSpPr>
        <p:spPr>
          <a:xfrm flipH="1">
            <a:off x="12716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1"/>
          <p:cNvSpPr/>
          <p:nvPr/>
        </p:nvSpPr>
        <p:spPr>
          <a:xfrm flipH="1">
            <a:off x="12716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1"/>
          <p:cNvSpPr txBox="1"/>
          <p:nvPr/>
        </p:nvSpPr>
        <p:spPr>
          <a:xfrm>
            <a:off x="1760225" y="4023350"/>
            <a:ext cx="14676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Input Image</a:t>
            </a:r>
            <a:endParaRPr b="1">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2"/>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514" name="Google Shape;514;p52"/>
          <p:cNvSpPr/>
          <p:nvPr/>
        </p:nvSpPr>
        <p:spPr>
          <a:xfrm flipH="1">
            <a:off x="3118723" y="1644488"/>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515" name="Google Shape;515;p52"/>
          <p:cNvSpPr/>
          <p:nvPr/>
        </p:nvSpPr>
        <p:spPr>
          <a:xfrm flipH="1">
            <a:off x="31187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516" name="Google Shape;516;p52"/>
          <p:cNvSpPr/>
          <p:nvPr/>
        </p:nvSpPr>
        <p:spPr>
          <a:xfrm flipH="1">
            <a:off x="31187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517" name="Google Shape;517;p52"/>
          <p:cNvSpPr/>
          <p:nvPr/>
        </p:nvSpPr>
        <p:spPr>
          <a:xfrm flipH="1">
            <a:off x="25030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518" name="Google Shape;518;p52"/>
          <p:cNvSpPr/>
          <p:nvPr/>
        </p:nvSpPr>
        <p:spPr>
          <a:xfrm flipH="1">
            <a:off x="2503023" y="22330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519" name="Google Shape;519;p52"/>
          <p:cNvSpPr/>
          <p:nvPr/>
        </p:nvSpPr>
        <p:spPr>
          <a:xfrm flipH="1">
            <a:off x="2503023" y="28215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520" name="Google Shape;520;p52"/>
          <p:cNvSpPr/>
          <p:nvPr/>
        </p:nvSpPr>
        <p:spPr>
          <a:xfrm flipH="1">
            <a:off x="18873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521" name="Google Shape;521;p52"/>
          <p:cNvSpPr/>
          <p:nvPr/>
        </p:nvSpPr>
        <p:spPr>
          <a:xfrm flipH="1">
            <a:off x="1887323" y="22330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522" name="Google Shape;522;p52"/>
          <p:cNvSpPr/>
          <p:nvPr/>
        </p:nvSpPr>
        <p:spPr>
          <a:xfrm flipH="1">
            <a:off x="1887323" y="28215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523" name="Google Shape;523;p52"/>
          <p:cNvSpPr/>
          <p:nvPr/>
        </p:nvSpPr>
        <p:spPr>
          <a:xfrm flipH="1">
            <a:off x="1271623" y="1644488"/>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524" name="Google Shape;524;p52"/>
          <p:cNvSpPr/>
          <p:nvPr/>
        </p:nvSpPr>
        <p:spPr>
          <a:xfrm flipH="1">
            <a:off x="12716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525" name="Google Shape;525;p52"/>
          <p:cNvSpPr/>
          <p:nvPr/>
        </p:nvSpPr>
        <p:spPr>
          <a:xfrm flipH="1">
            <a:off x="12716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526" name="Google Shape;526;p52"/>
          <p:cNvSpPr txBox="1"/>
          <p:nvPr/>
        </p:nvSpPr>
        <p:spPr>
          <a:xfrm>
            <a:off x="1760225" y="4023350"/>
            <a:ext cx="14676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Input Image</a:t>
            </a:r>
            <a:endParaRPr b="1">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30"/>
        <p:cNvGrpSpPr/>
        <p:nvPr/>
      </p:nvGrpSpPr>
      <p:grpSpPr>
        <a:xfrm>
          <a:off x="0" y="0"/>
          <a:ext cx="0" cy="0"/>
          <a:chOff x="0" y="0"/>
          <a:chExt cx="0" cy="0"/>
        </a:xfrm>
      </p:grpSpPr>
      <p:sp>
        <p:nvSpPr>
          <p:cNvPr id="531" name="Google Shape;531;p53"/>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532" name="Google Shape;532;p53"/>
          <p:cNvSpPr/>
          <p:nvPr/>
        </p:nvSpPr>
        <p:spPr>
          <a:xfrm flipH="1">
            <a:off x="3118723" y="1644488"/>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3"/>
          <p:cNvSpPr/>
          <p:nvPr/>
        </p:nvSpPr>
        <p:spPr>
          <a:xfrm flipH="1">
            <a:off x="31187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3"/>
          <p:cNvSpPr/>
          <p:nvPr/>
        </p:nvSpPr>
        <p:spPr>
          <a:xfrm flipH="1">
            <a:off x="31187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3"/>
          <p:cNvSpPr/>
          <p:nvPr/>
        </p:nvSpPr>
        <p:spPr>
          <a:xfrm flipH="1">
            <a:off x="25030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3"/>
          <p:cNvSpPr/>
          <p:nvPr/>
        </p:nvSpPr>
        <p:spPr>
          <a:xfrm flipH="1">
            <a:off x="2503023" y="22330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3"/>
          <p:cNvSpPr/>
          <p:nvPr/>
        </p:nvSpPr>
        <p:spPr>
          <a:xfrm flipH="1">
            <a:off x="2503023" y="28215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3"/>
          <p:cNvSpPr/>
          <p:nvPr/>
        </p:nvSpPr>
        <p:spPr>
          <a:xfrm flipH="1">
            <a:off x="18873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3"/>
          <p:cNvSpPr/>
          <p:nvPr/>
        </p:nvSpPr>
        <p:spPr>
          <a:xfrm flipH="1">
            <a:off x="1887323" y="22330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3"/>
          <p:cNvSpPr/>
          <p:nvPr/>
        </p:nvSpPr>
        <p:spPr>
          <a:xfrm flipH="1">
            <a:off x="1887323" y="28215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3"/>
          <p:cNvSpPr/>
          <p:nvPr/>
        </p:nvSpPr>
        <p:spPr>
          <a:xfrm flipH="1">
            <a:off x="1271623" y="1644488"/>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3"/>
          <p:cNvSpPr/>
          <p:nvPr/>
        </p:nvSpPr>
        <p:spPr>
          <a:xfrm flipH="1">
            <a:off x="12716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3"/>
          <p:cNvSpPr/>
          <p:nvPr/>
        </p:nvSpPr>
        <p:spPr>
          <a:xfrm flipH="1">
            <a:off x="12716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3"/>
          <p:cNvSpPr txBox="1"/>
          <p:nvPr/>
        </p:nvSpPr>
        <p:spPr>
          <a:xfrm>
            <a:off x="1760225" y="4023350"/>
            <a:ext cx="14676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Input Image</a:t>
            </a:r>
            <a:endParaRPr b="1">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54"/>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550" name="Google Shape;550;p54"/>
          <p:cNvSpPr/>
          <p:nvPr/>
        </p:nvSpPr>
        <p:spPr>
          <a:xfrm flipH="1">
            <a:off x="3118723" y="1644488"/>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4"/>
          <p:cNvSpPr/>
          <p:nvPr/>
        </p:nvSpPr>
        <p:spPr>
          <a:xfrm flipH="1">
            <a:off x="31187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4"/>
          <p:cNvSpPr/>
          <p:nvPr/>
        </p:nvSpPr>
        <p:spPr>
          <a:xfrm flipH="1">
            <a:off x="31187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4"/>
          <p:cNvSpPr/>
          <p:nvPr/>
        </p:nvSpPr>
        <p:spPr>
          <a:xfrm flipH="1">
            <a:off x="25030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4"/>
          <p:cNvSpPr/>
          <p:nvPr/>
        </p:nvSpPr>
        <p:spPr>
          <a:xfrm flipH="1">
            <a:off x="2503023" y="22330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4"/>
          <p:cNvSpPr/>
          <p:nvPr/>
        </p:nvSpPr>
        <p:spPr>
          <a:xfrm flipH="1">
            <a:off x="2503023" y="28215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4"/>
          <p:cNvSpPr/>
          <p:nvPr/>
        </p:nvSpPr>
        <p:spPr>
          <a:xfrm flipH="1">
            <a:off x="18873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4"/>
          <p:cNvSpPr/>
          <p:nvPr/>
        </p:nvSpPr>
        <p:spPr>
          <a:xfrm flipH="1">
            <a:off x="1887323" y="22330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4"/>
          <p:cNvSpPr/>
          <p:nvPr/>
        </p:nvSpPr>
        <p:spPr>
          <a:xfrm flipH="1">
            <a:off x="1887323" y="28215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4"/>
          <p:cNvSpPr/>
          <p:nvPr/>
        </p:nvSpPr>
        <p:spPr>
          <a:xfrm flipH="1">
            <a:off x="1271623" y="1644488"/>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4"/>
          <p:cNvSpPr/>
          <p:nvPr/>
        </p:nvSpPr>
        <p:spPr>
          <a:xfrm flipH="1">
            <a:off x="12716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4"/>
          <p:cNvSpPr/>
          <p:nvPr/>
        </p:nvSpPr>
        <p:spPr>
          <a:xfrm flipH="1">
            <a:off x="12716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4"/>
          <p:cNvSpPr txBox="1"/>
          <p:nvPr/>
        </p:nvSpPr>
        <p:spPr>
          <a:xfrm>
            <a:off x="1760225" y="4023350"/>
            <a:ext cx="14676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Input Image</a:t>
            </a:r>
            <a:endParaRPr b="1">
              <a:latin typeface="Montserrat"/>
              <a:ea typeface="Montserrat"/>
              <a:cs typeface="Montserrat"/>
              <a:sym typeface="Montserrat"/>
            </a:endParaRPr>
          </a:p>
        </p:txBody>
      </p:sp>
      <p:sp>
        <p:nvSpPr>
          <p:cNvPr id="563" name="Google Shape;563;p54"/>
          <p:cNvSpPr/>
          <p:nvPr/>
        </p:nvSpPr>
        <p:spPr>
          <a:xfrm>
            <a:off x="1152150" y="1618500"/>
            <a:ext cx="1312200" cy="11751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5"/>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569" name="Google Shape;569;p55"/>
          <p:cNvSpPr/>
          <p:nvPr/>
        </p:nvSpPr>
        <p:spPr>
          <a:xfrm flipH="1">
            <a:off x="3118723" y="1644488"/>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5"/>
          <p:cNvSpPr/>
          <p:nvPr/>
        </p:nvSpPr>
        <p:spPr>
          <a:xfrm flipH="1">
            <a:off x="31187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5"/>
          <p:cNvSpPr/>
          <p:nvPr/>
        </p:nvSpPr>
        <p:spPr>
          <a:xfrm flipH="1">
            <a:off x="31187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5"/>
          <p:cNvSpPr/>
          <p:nvPr/>
        </p:nvSpPr>
        <p:spPr>
          <a:xfrm flipH="1">
            <a:off x="25030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5"/>
          <p:cNvSpPr/>
          <p:nvPr/>
        </p:nvSpPr>
        <p:spPr>
          <a:xfrm flipH="1">
            <a:off x="2503023" y="22330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5"/>
          <p:cNvSpPr/>
          <p:nvPr/>
        </p:nvSpPr>
        <p:spPr>
          <a:xfrm flipH="1">
            <a:off x="2503023" y="28215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5"/>
          <p:cNvSpPr/>
          <p:nvPr/>
        </p:nvSpPr>
        <p:spPr>
          <a:xfrm flipH="1">
            <a:off x="18873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5"/>
          <p:cNvSpPr/>
          <p:nvPr/>
        </p:nvSpPr>
        <p:spPr>
          <a:xfrm flipH="1">
            <a:off x="1887323" y="22330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5"/>
          <p:cNvSpPr/>
          <p:nvPr/>
        </p:nvSpPr>
        <p:spPr>
          <a:xfrm flipH="1">
            <a:off x="1887323" y="28215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5"/>
          <p:cNvSpPr/>
          <p:nvPr/>
        </p:nvSpPr>
        <p:spPr>
          <a:xfrm flipH="1">
            <a:off x="1271623" y="1644488"/>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5"/>
          <p:cNvSpPr/>
          <p:nvPr/>
        </p:nvSpPr>
        <p:spPr>
          <a:xfrm flipH="1">
            <a:off x="12716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5"/>
          <p:cNvSpPr/>
          <p:nvPr/>
        </p:nvSpPr>
        <p:spPr>
          <a:xfrm flipH="1">
            <a:off x="12716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5"/>
          <p:cNvSpPr txBox="1"/>
          <p:nvPr/>
        </p:nvSpPr>
        <p:spPr>
          <a:xfrm>
            <a:off x="1760225" y="4023350"/>
            <a:ext cx="14676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Input Image</a:t>
            </a:r>
            <a:endParaRPr b="1">
              <a:latin typeface="Montserrat"/>
              <a:ea typeface="Montserrat"/>
              <a:cs typeface="Montserrat"/>
              <a:sym typeface="Montserrat"/>
            </a:endParaRPr>
          </a:p>
        </p:txBody>
      </p:sp>
      <p:sp>
        <p:nvSpPr>
          <p:cNvPr id="582" name="Google Shape;582;p55"/>
          <p:cNvSpPr/>
          <p:nvPr/>
        </p:nvSpPr>
        <p:spPr>
          <a:xfrm>
            <a:off x="1152150" y="1618500"/>
            <a:ext cx="1312200" cy="11751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 name="Google Shape;583;p55"/>
          <p:cNvCxnSpPr/>
          <p:nvPr/>
        </p:nvCxnSpPr>
        <p:spPr>
          <a:xfrm rot="10800000" flipH="1">
            <a:off x="1504200" y="1284600"/>
            <a:ext cx="3204900" cy="588000"/>
          </a:xfrm>
          <a:prstGeom prst="straightConnector1">
            <a:avLst/>
          </a:prstGeom>
          <a:noFill/>
          <a:ln w="19050" cap="flat" cmpd="sng">
            <a:solidFill>
              <a:srgbClr val="3C78D8"/>
            </a:solidFill>
            <a:prstDash val="dash"/>
            <a:round/>
            <a:headEnd type="none" w="med" len="med"/>
            <a:tailEnd type="none" w="med" len="med"/>
          </a:ln>
        </p:spPr>
      </p:cxnSp>
      <p:cxnSp>
        <p:nvCxnSpPr>
          <p:cNvPr id="584" name="Google Shape;584;p55"/>
          <p:cNvCxnSpPr/>
          <p:nvPr/>
        </p:nvCxnSpPr>
        <p:spPr>
          <a:xfrm rot="10800000" flipH="1">
            <a:off x="2130550" y="1307675"/>
            <a:ext cx="2537400" cy="583200"/>
          </a:xfrm>
          <a:prstGeom prst="straightConnector1">
            <a:avLst/>
          </a:prstGeom>
          <a:noFill/>
          <a:ln w="19050" cap="flat" cmpd="sng">
            <a:solidFill>
              <a:srgbClr val="3C78D8"/>
            </a:solidFill>
            <a:prstDash val="dash"/>
            <a:round/>
            <a:headEnd type="none" w="med" len="med"/>
            <a:tailEnd type="none" w="med" len="med"/>
          </a:ln>
        </p:spPr>
      </p:cxnSp>
      <p:cxnSp>
        <p:nvCxnSpPr>
          <p:cNvPr id="585" name="Google Shape;585;p55"/>
          <p:cNvCxnSpPr/>
          <p:nvPr/>
        </p:nvCxnSpPr>
        <p:spPr>
          <a:xfrm rot="10800000" flipH="1">
            <a:off x="1485900" y="1275450"/>
            <a:ext cx="3141000" cy="1255500"/>
          </a:xfrm>
          <a:prstGeom prst="straightConnector1">
            <a:avLst/>
          </a:prstGeom>
          <a:noFill/>
          <a:ln w="19050" cap="flat" cmpd="sng">
            <a:solidFill>
              <a:srgbClr val="3C78D8"/>
            </a:solidFill>
            <a:prstDash val="dash"/>
            <a:round/>
            <a:headEnd type="none" w="med" len="med"/>
            <a:tailEnd type="none" w="med" len="med"/>
          </a:ln>
        </p:spPr>
      </p:cxnSp>
      <p:cxnSp>
        <p:nvCxnSpPr>
          <p:cNvPr id="586" name="Google Shape;586;p55"/>
          <p:cNvCxnSpPr/>
          <p:nvPr/>
        </p:nvCxnSpPr>
        <p:spPr>
          <a:xfrm rot="10800000" flipH="1">
            <a:off x="2139700" y="1303125"/>
            <a:ext cx="2501100" cy="1232400"/>
          </a:xfrm>
          <a:prstGeom prst="straightConnector1">
            <a:avLst/>
          </a:prstGeom>
          <a:noFill/>
          <a:ln w="19050" cap="flat" cmpd="sng">
            <a:solidFill>
              <a:srgbClr val="3C78D8"/>
            </a:solidFill>
            <a:prstDash val="dash"/>
            <a:round/>
            <a:headEnd type="none" w="med" len="med"/>
            <a:tailEnd type="none" w="med" len="med"/>
          </a:ln>
        </p:spPr>
      </p:cxnSp>
      <p:sp>
        <p:nvSpPr>
          <p:cNvPr id="587" name="Google Shape;587;p55"/>
          <p:cNvSpPr/>
          <p:nvPr/>
        </p:nvSpPr>
        <p:spPr>
          <a:xfrm flipH="1">
            <a:off x="4411873" y="1059088"/>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6"/>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593" name="Google Shape;593;p56"/>
          <p:cNvSpPr/>
          <p:nvPr/>
        </p:nvSpPr>
        <p:spPr>
          <a:xfrm flipH="1">
            <a:off x="3118723" y="1644488"/>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6"/>
          <p:cNvSpPr/>
          <p:nvPr/>
        </p:nvSpPr>
        <p:spPr>
          <a:xfrm flipH="1">
            <a:off x="31187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6"/>
          <p:cNvSpPr/>
          <p:nvPr/>
        </p:nvSpPr>
        <p:spPr>
          <a:xfrm flipH="1">
            <a:off x="31187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6"/>
          <p:cNvSpPr/>
          <p:nvPr/>
        </p:nvSpPr>
        <p:spPr>
          <a:xfrm flipH="1">
            <a:off x="25030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6"/>
          <p:cNvSpPr/>
          <p:nvPr/>
        </p:nvSpPr>
        <p:spPr>
          <a:xfrm flipH="1">
            <a:off x="2503023" y="22330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6"/>
          <p:cNvSpPr/>
          <p:nvPr/>
        </p:nvSpPr>
        <p:spPr>
          <a:xfrm flipH="1">
            <a:off x="2503023" y="28215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6"/>
          <p:cNvSpPr/>
          <p:nvPr/>
        </p:nvSpPr>
        <p:spPr>
          <a:xfrm flipH="1">
            <a:off x="18873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6"/>
          <p:cNvSpPr/>
          <p:nvPr/>
        </p:nvSpPr>
        <p:spPr>
          <a:xfrm flipH="1">
            <a:off x="1887323" y="22330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6"/>
          <p:cNvSpPr/>
          <p:nvPr/>
        </p:nvSpPr>
        <p:spPr>
          <a:xfrm flipH="1">
            <a:off x="1887323" y="28215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6"/>
          <p:cNvSpPr/>
          <p:nvPr/>
        </p:nvSpPr>
        <p:spPr>
          <a:xfrm flipH="1">
            <a:off x="1271623" y="1644488"/>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6"/>
          <p:cNvSpPr/>
          <p:nvPr/>
        </p:nvSpPr>
        <p:spPr>
          <a:xfrm flipH="1">
            <a:off x="12716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6"/>
          <p:cNvSpPr/>
          <p:nvPr/>
        </p:nvSpPr>
        <p:spPr>
          <a:xfrm flipH="1">
            <a:off x="12716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6"/>
          <p:cNvSpPr txBox="1"/>
          <p:nvPr/>
        </p:nvSpPr>
        <p:spPr>
          <a:xfrm>
            <a:off x="1760225" y="4023350"/>
            <a:ext cx="14676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Input Image</a:t>
            </a:r>
            <a:endParaRPr b="1">
              <a:latin typeface="Montserrat"/>
              <a:ea typeface="Montserrat"/>
              <a:cs typeface="Montserrat"/>
              <a:sym typeface="Montserrat"/>
            </a:endParaRPr>
          </a:p>
        </p:txBody>
      </p:sp>
      <p:sp>
        <p:nvSpPr>
          <p:cNvPr id="606" name="Google Shape;606;p56"/>
          <p:cNvSpPr/>
          <p:nvPr/>
        </p:nvSpPr>
        <p:spPr>
          <a:xfrm>
            <a:off x="2480850" y="1632200"/>
            <a:ext cx="1312200" cy="11751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56"/>
          <p:cNvCxnSpPr/>
          <p:nvPr/>
        </p:nvCxnSpPr>
        <p:spPr>
          <a:xfrm rot="10800000" flipH="1">
            <a:off x="2756925" y="1284925"/>
            <a:ext cx="2482500" cy="621600"/>
          </a:xfrm>
          <a:prstGeom prst="straightConnector1">
            <a:avLst/>
          </a:prstGeom>
          <a:noFill/>
          <a:ln w="19050" cap="flat" cmpd="sng">
            <a:solidFill>
              <a:srgbClr val="3C78D8"/>
            </a:solidFill>
            <a:prstDash val="dash"/>
            <a:round/>
            <a:headEnd type="none" w="med" len="med"/>
            <a:tailEnd type="none" w="med" len="med"/>
          </a:ln>
        </p:spPr>
      </p:cxnSp>
      <p:cxnSp>
        <p:nvCxnSpPr>
          <p:cNvPr id="608" name="Google Shape;608;p56"/>
          <p:cNvCxnSpPr/>
          <p:nvPr/>
        </p:nvCxnSpPr>
        <p:spPr>
          <a:xfrm rot="10800000" flipH="1">
            <a:off x="3337550" y="1371325"/>
            <a:ext cx="1947600" cy="535200"/>
          </a:xfrm>
          <a:prstGeom prst="straightConnector1">
            <a:avLst/>
          </a:prstGeom>
          <a:noFill/>
          <a:ln w="19050" cap="flat" cmpd="sng">
            <a:solidFill>
              <a:srgbClr val="3C78D8"/>
            </a:solidFill>
            <a:prstDash val="dash"/>
            <a:round/>
            <a:headEnd type="none" w="med" len="med"/>
            <a:tailEnd type="none" w="med" len="med"/>
          </a:ln>
        </p:spPr>
      </p:cxnSp>
      <p:cxnSp>
        <p:nvCxnSpPr>
          <p:cNvPr id="609" name="Google Shape;609;p56"/>
          <p:cNvCxnSpPr/>
          <p:nvPr/>
        </p:nvCxnSpPr>
        <p:spPr>
          <a:xfrm rot="10800000" flipH="1">
            <a:off x="2752350" y="1335000"/>
            <a:ext cx="2505600" cy="1179600"/>
          </a:xfrm>
          <a:prstGeom prst="straightConnector1">
            <a:avLst/>
          </a:prstGeom>
          <a:noFill/>
          <a:ln w="19050" cap="flat" cmpd="sng">
            <a:solidFill>
              <a:srgbClr val="3C78D8"/>
            </a:solidFill>
            <a:prstDash val="dash"/>
            <a:round/>
            <a:headEnd type="none" w="med" len="med"/>
            <a:tailEnd type="none" w="med" len="med"/>
          </a:ln>
        </p:spPr>
      </p:cxnSp>
      <p:cxnSp>
        <p:nvCxnSpPr>
          <p:cNvPr id="610" name="Google Shape;610;p56"/>
          <p:cNvCxnSpPr/>
          <p:nvPr/>
        </p:nvCxnSpPr>
        <p:spPr>
          <a:xfrm rot="10800000" flipH="1">
            <a:off x="3360425" y="1380525"/>
            <a:ext cx="1920300" cy="1129500"/>
          </a:xfrm>
          <a:prstGeom prst="straightConnector1">
            <a:avLst/>
          </a:prstGeom>
          <a:noFill/>
          <a:ln w="19050" cap="flat" cmpd="sng">
            <a:solidFill>
              <a:srgbClr val="3C78D8"/>
            </a:solidFill>
            <a:prstDash val="dash"/>
            <a:round/>
            <a:headEnd type="none" w="med" len="med"/>
            <a:tailEnd type="none" w="med" len="med"/>
          </a:ln>
        </p:spPr>
      </p:cxnSp>
      <p:sp>
        <p:nvSpPr>
          <p:cNvPr id="611" name="Google Shape;611;p56"/>
          <p:cNvSpPr/>
          <p:nvPr/>
        </p:nvSpPr>
        <p:spPr>
          <a:xfrm flipH="1">
            <a:off x="4411873" y="1059088"/>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6"/>
          <p:cNvSpPr/>
          <p:nvPr/>
        </p:nvSpPr>
        <p:spPr>
          <a:xfrm flipH="1">
            <a:off x="5021473" y="1059088"/>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56"/>
          <p:cNvCxnSpPr/>
          <p:nvPr/>
        </p:nvCxnSpPr>
        <p:spPr>
          <a:xfrm>
            <a:off x="1353300" y="1536200"/>
            <a:ext cx="1060800" cy="0"/>
          </a:xfrm>
          <a:prstGeom prst="straightConnector1">
            <a:avLst/>
          </a:prstGeom>
          <a:noFill/>
          <a:ln w="38100" cap="flat" cmpd="sng">
            <a:solidFill>
              <a:srgbClr val="0B5394"/>
            </a:solidFill>
            <a:prstDash val="solid"/>
            <a:round/>
            <a:headEnd type="none" w="med" len="med"/>
            <a:tailEnd type="triangle" w="med" len="med"/>
          </a:ln>
        </p:spPr>
      </p:cxnSp>
      <p:sp>
        <p:nvSpPr>
          <p:cNvPr id="614" name="Google Shape;614;p56"/>
          <p:cNvSpPr txBox="1"/>
          <p:nvPr/>
        </p:nvSpPr>
        <p:spPr>
          <a:xfrm>
            <a:off x="1271625" y="1161400"/>
            <a:ext cx="14676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Stride = 2</a:t>
            </a:r>
            <a:endParaRPr b="1">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7"/>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620" name="Google Shape;620;p57"/>
          <p:cNvSpPr/>
          <p:nvPr/>
        </p:nvSpPr>
        <p:spPr>
          <a:xfrm flipH="1">
            <a:off x="3118723" y="1644488"/>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7"/>
          <p:cNvSpPr/>
          <p:nvPr/>
        </p:nvSpPr>
        <p:spPr>
          <a:xfrm flipH="1">
            <a:off x="31187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7"/>
          <p:cNvSpPr/>
          <p:nvPr/>
        </p:nvSpPr>
        <p:spPr>
          <a:xfrm flipH="1">
            <a:off x="31187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7"/>
          <p:cNvSpPr/>
          <p:nvPr/>
        </p:nvSpPr>
        <p:spPr>
          <a:xfrm flipH="1">
            <a:off x="25030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7"/>
          <p:cNvSpPr/>
          <p:nvPr/>
        </p:nvSpPr>
        <p:spPr>
          <a:xfrm flipH="1">
            <a:off x="2503023" y="22330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flipH="1">
            <a:off x="2503023" y="28215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flipH="1">
            <a:off x="18873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flipH="1">
            <a:off x="1887323" y="22330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flipH="1">
            <a:off x="1887323" y="28215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flipH="1">
            <a:off x="1271623" y="1644488"/>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p:nvPr/>
        </p:nvSpPr>
        <p:spPr>
          <a:xfrm flipH="1">
            <a:off x="12716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7"/>
          <p:cNvSpPr/>
          <p:nvPr/>
        </p:nvSpPr>
        <p:spPr>
          <a:xfrm flipH="1">
            <a:off x="12716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txBox="1"/>
          <p:nvPr/>
        </p:nvSpPr>
        <p:spPr>
          <a:xfrm>
            <a:off x="1760225" y="4023350"/>
            <a:ext cx="14676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Input Image</a:t>
            </a:r>
            <a:endParaRPr b="1">
              <a:latin typeface="Montserrat"/>
              <a:ea typeface="Montserrat"/>
              <a:cs typeface="Montserrat"/>
              <a:sym typeface="Montserrat"/>
            </a:endParaRPr>
          </a:p>
        </p:txBody>
      </p:sp>
      <p:sp>
        <p:nvSpPr>
          <p:cNvPr id="633" name="Google Shape;633;p57"/>
          <p:cNvSpPr/>
          <p:nvPr/>
        </p:nvSpPr>
        <p:spPr>
          <a:xfrm>
            <a:off x="1141250" y="2203700"/>
            <a:ext cx="1312200" cy="11751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57"/>
          <p:cNvCxnSpPr/>
          <p:nvPr/>
        </p:nvCxnSpPr>
        <p:spPr>
          <a:xfrm rot="10800000" flipH="1">
            <a:off x="1604775" y="1860875"/>
            <a:ext cx="3058800" cy="594300"/>
          </a:xfrm>
          <a:prstGeom prst="straightConnector1">
            <a:avLst/>
          </a:prstGeom>
          <a:noFill/>
          <a:ln w="19050" cap="flat" cmpd="sng">
            <a:solidFill>
              <a:srgbClr val="3C78D8"/>
            </a:solidFill>
            <a:prstDash val="dash"/>
            <a:round/>
            <a:headEnd type="none" w="med" len="med"/>
            <a:tailEnd type="none" w="med" len="med"/>
          </a:ln>
        </p:spPr>
      </p:cxnSp>
      <p:cxnSp>
        <p:nvCxnSpPr>
          <p:cNvPr id="635" name="Google Shape;635;p57"/>
          <p:cNvCxnSpPr/>
          <p:nvPr/>
        </p:nvCxnSpPr>
        <p:spPr>
          <a:xfrm rot="10800000" flipH="1">
            <a:off x="2167125" y="1837850"/>
            <a:ext cx="2459700" cy="603600"/>
          </a:xfrm>
          <a:prstGeom prst="straightConnector1">
            <a:avLst/>
          </a:prstGeom>
          <a:noFill/>
          <a:ln w="19050" cap="flat" cmpd="sng">
            <a:solidFill>
              <a:srgbClr val="3C78D8"/>
            </a:solidFill>
            <a:prstDash val="dash"/>
            <a:round/>
            <a:headEnd type="none" w="med" len="med"/>
            <a:tailEnd type="none" w="med" len="med"/>
          </a:ln>
        </p:spPr>
      </p:cxnSp>
      <p:cxnSp>
        <p:nvCxnSpPr>
          <p:cNvPr id="636" name="Google Shape;636;p57"/>
          <p:cNvCxnSpPr/>
          <p:nvPr/>
        </p:nvCxnSpPr>
        <p:spPr>
          <a:xfrm rot="10800000" flipH="1">
            <a:off x="1540775" y="1815100"/>
            <a:ext cx="3131700" cy="1239000"/>
          </a:xfrm>
          <a:prstGeom prst="straightConnector1">
            <a:avLst/>
          </a:prstGeom>
          <a:noFill/>
          <a:ln w="19050" cap="flat" cmpd="sng">
            <a:solidFill>
              <a:srgbClr val="3C78D8"/>
            </a:solidFill>
            <a:prstDash val="dash"/>
            <a:round/>
            <a:headEnd type="none" w="med" len="med"/>
            <a:tailEnd type="none" w="med" len="med"/>
          </a:ln>
        </p:spPr>
      </p:cxnSp>
      <p:cxnSp>
        <p:nvCxnSpPr>
          <p:cNvPr id="637" name="Google Shape;637;p57"/>
          <p:cNvCxnSpPr/>
          <p:nvPr/>
        </p:nvCxnSpPr>
        <p:spPr>
          <a:xfrm rot="10800000" flipH="1">
            <a:off x="2135125" y="1860900"/>
            <a:ext cx="2464200" cy="1243500"/>
          </a:xfrm>
          <a:prstGeom prst="straightConnector1">
            <a:avLst/>
          </a:prstGeom>
          <a:noFill/>
          <a:ln w="19050" cap="flat" cmpd="sng">
            <a:solidFill>
              <a:srgbClr val="3C78D8"/>
            </a:solidFill>
            <a:prstDash val="dash"/>
            <a:round/>
            <a:headEnd type="none" w="med" len="med"/>
            <a:tailEnd type="none" w="med" len="med"/>
          </a:ln>
        </p:spPr>
      </p:cxnSp>
      <p:sp>
        <p:nvSpPr>
          <p:cNvPr id="638" name="Google Shape;638;p57"/>
          <p:cNvSpPr/>
          <p:nvPr/>
        </p:nvSpPr>
        <p:spPr>
          <a:xfrm flipH="1">
            <a:off x="4411873" y="1059088"/>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flipH="1">
            <a:off x="5021473" y="1059088"/>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flipH="1">
            <a:off x="4392048" y="1618613"/>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a:ea typeface="Montserrat"/>
                <a:cs typeface="Montserrat"/>
                <a:sym typeface="Montserrat"/>
              </a:rPr>
              <a:t>Deep Learning</a:t>
            </a:r>
            <a:endParaRPr dirty="0">
              <a:latin typeface="Montserrat"/>
              <a:ea typeface="Montserrat"/>
              <a:cs typeface="Montserrat"/>
              <a:sym typeface="Montserrat"/>
            </a:endParaRPr>
          </a:p>
        </p:txBody>
      </p:sp>
      <p:sp>
        <p:nvSpPr>
          <p:cNvPr id="60" name="Google Shape;60;p14"/>
          <p:cNvSpPr txBox="1">
            <a:spLocks noGrp="1"/>
          </p:cNvSpPr>
          <p:nvPr>
            <p:ph type="body" idx="1"/>
          </p:nvPr>
        </p:nvSpPr>
        <p:spPr>
          <a:xfrm>
            <a:off x="311700" y="1152475"/>
            <a:ext cx="8684100" cy="3416400"/>
          </a:xfrm>
          <a:prstGeom prst="rect">
            <a:avLst/>
          </a:prstGeom>
        </p:spPr>
        <p:txBody>
          <a:bodyPr spcFirstLastPara="1" wrap="square" lIns="91425" tIns="91425" rIns="91425" bIns="91425" anchor="t" anchorCtr="0">
            <a:noAutofit/>
          </a:bodyPr>
          <a:lstStyle/>
          <a:p>
            <a:pPr marL="457200" marR="0" lvl="0" indent="-393700" algn="l" rtl="0">
              <a:lnSpc>
                <a:spcPct val="100000"/>
              </a:lnSpc>
              <a:spcBef>
                <a:spcPts val="0"/>
              </a:spcBef>
              <a:spcAft>
                <a:spcPts val="0"/>
              </a:spcAft>
              <a:buClr>
                <a:srgbClr val="434343"/>
              </a:buClr>
              <a:buSzPts val="2600"/>
              <a:buFont typeface="Montserrat"/>
              <a:buChar char="●"/>
            </a:pPr>
            <a:r>
              <a:rPr lang="de-DE" sz="2600" dirty="0">
                <a:solidFill>
                  <a:srgbClr val="434343"/>
                </a:solidFill>
                <a:latin typeface="Montserrat"/>
                <a:ea typeface="Montserrat"/>
                <a:cs typeface="Montserrat"/>
                <a:sym typeface="Montserrat"/>
              </a:rPr>
              <a:t>CNNs (für Convolutional Neural Networks) sind eine spezielle Architektur neuronaler Netze, die extrem Effizient bei der Verarbeitung von Bilddaten sind.</a:t>
            </a:r>
            <a:endParaRPr sz="2600" dirty="0">
              <a:solidFill>
                <a:srgbClr val="434343"/>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58"/>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646" name="Google Shape;646;p58"/>
          <p:cNvSpPr/>
          <p:nvPr/>
        </p:nvSpPr>
        <p:spPr>
          <a:xfrm flipH="1">
            <a:off x="3118723" y="1644488"/>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8"/>
          <p:cNvSpPr/>
          <p:nvPr/>
        </p:nvSpPr>
        <p:spPr>
          <a:xfrm flipH="1">
            <a:off x="31187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8"/>
          <p:cNvSpPr/>
          <p:nvPr/>
        </p:nvSpPr>
        <p:spPr>
          <a:xfrm flipH="1">
            <a:off x="31187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8"/>
          <p:cNvSpPr/>
          <p:nvPr/>
        </p:nvSpPr>
        <p:spPr>
          <a:xfrm flipH="1">
            <a:off x="25030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8"/>
          <p:cNvSpPr/>
          <p:nvPr/>
        </p:nvSpPr>
        <p:spPr>
          <a:xfrm flipH="1">
            <a:off x="2503023" y="22330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8"/>
          <p:cNvSpPr/>
          <p:nvPr/>
        </p:nvSpPr>
        <p:spPr>
          <a:xfrm flipH="1">
            <a:off x="2503023" y="28215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8"/>
          <p:cNvSpPr/>
          <p:nvPr/>
        </p:nvSpPr>
        <p:spPr>
          <a:xfrm flipH="1">
            <a:off x="18873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8"/>
          <p:cNvSpPr/>
          <p:nvPr/>
        </p:nvSpPr>
        <p:spPr>
          <a:xfrm flipH="1">
            <a:off x="1887323" y="22330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8"/>
          <p:cNvSpPr/>
          <p:nvPr/>
        </p:nvSpPr>
        <p:spPr>
          <a:xfrm flipH="1">
            <a:off x="1887323" y="28215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8"/>
          <p:cNvSpPr/>
          <p:nvPr/>
        </p:nvSpPr>
        <p:spPr>
          <a:xfrm flipH="1">
            <a:off x="1271623" y="1644488"/>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8"/>
          <p:cNvSpPr/>
          <p:nvPr/>
        </p:nvSpPr>
        <p:spPr>
          <a:xfrm flipH="1">
            <a:off x="12716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8"/>
          <p:cNvSpPr/>
          <p:nvPr/>
        </p:nvSpPr>
        <p:spPr>
          <a:xfrm flipH="1">
            <a:off x="12716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8"/>
          <p:cNvSpPr txBox="1"/>
          <p:nvPr/>
        </p:nvSpPr>
        <p:spPr>
          <a:xfrm>
            <a:off x="1760225" y="4023350"/>
            <a:ext cx="14676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Input Image</a:t>
            </a:r>
            <a:endParaRPr b="1">
              <a:latin typeface="Montserrat"/>
              <a:ea typeface="Montserrat"/>
              <a:cs typeface="Montserrat"/>
              <a:sym typeface="Montserrat"/>
            </a:endParaRPr>
          </a:p>
        </p:txBody>
      </p:sp>
      <p:sp>
        <p:nvSpPr>
          <p:cNvPr id="659" name="Google Shape;659;p58"/>
          <p:cNvSpPr/>
          <p:nvPr/>
        </p:nvSpPr>
        <p:spPr>
          <a:xfrm>
            <a:off x="2478075" y="2194550"/>
            <a:ext cx="1312200" cy="11751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0" name="Google Shape;660;p58"/>
          <p:cNvCxnSpPr/>
          <p:nvPr/>
        </p:nvCxnSpPr>
        <p:spPr>
          <a:xfrm rot="10800000" flipH="1">
            <a:off x="2756925" y="1897225"/>
            <a:ext cx="2601600" cy="562500"/>
          </a:xfrm>
          <a:prstGeom prst="straightConnector1">
            <a:avLst/>
          </a:prstGeom>
          <a:noFill/>
          <a:ln w="19050" cap="flat" cmpd="sng">
            <a:solidFill>
              <a:srgbClr val="3C78D8"/>
            </a:solidFill>
            <a:prstDash val="dash"/>
            <a:round/>
            <a:headEnd type="none" w="med" len="med"/>
            <a:tailEnd type="none" w="med" len="med"/>
          </a:ln>
        </p:spPr>
      </p:cxnSp>
      <p:cxnSp>
        <p:nvCxnSpPr>
          <p:cNvPr id="661" name="Google Shape;661;p58"/>
          <p:cNvCxnSpPr/>
          <p:nvPr/>
        </p:nvCxnSpPr>
        <p:spPr>
          <a:xfrm rot="10800000" flipH="1">
            <a:off x="3333000" y="1938625"/>
            <a:ext cx="1897500" cy="521100"/>
          </a:xfrm>
          <a:prstGeom prst="straightConnector1">
            <a:avLst/>
          </a:prstGeom>
          <a:noFill/>
          <a:ln w="19050" cap="flat" cmpd="sng">
            <a:solidFill>
              <a:srgbClr val="3C78D8"/>
            </a:solidFill>
            <a:prstDash val="dash"/>
            <a:round/>
            <a:headEnd type="none" w="med" len="med"/>
            <a:tailEnd type="none" w="med" len="med"/>
          </a:ln>
        </p:spPr>
      </p:cxnSp>
      <p:cxnSp>
        <p:nvCxnSpPr>
          <p:cNvPr id="662" name="Google Shape;662;p58"/>
          <p:cNvCxnSpPr/>
          <p:nvPr/>
        </p:nvCxnSpPr>
        <p:spPr>
          <a:xfrm rot="10800000" flipH="1">
            <a:off x="2702050" y="1874550"/>
            <a:ext cx="2551200" cy="1220700"/>
          </a:xfrm>
          <a:prstGeom prst="straightConnector1">
            <a:avLst/>
          </a:prstGeom>
          <a:noFill/>
          <a:ln w="19050" cap="flat" cmpd="sng">
            <a:solidFill>
              <a:srgbClr val="3C78D8"/>
            </a:solidFill>
            <a:prstDash val="dash"/>
            <a:round/>
            <a:headEnd type="none" w="med" len="med"/>
            <a:tailEnd type="none" w="med" len="med"/>
          </a:ln>
        </p:spPr>
      </p:cxnSp>
      <p:cxnSp>
        <p:nvCxnSpPr>
          <p:cNvPr id="663" name="Google Shape;663;p58"/>
          <p:cNvCxnSpPr/>
          <p:nvPr/>
        </p:nvCxnSpPr>
        <p:spPr>
          <a:xfrm rot="10800000" flipH="1">
            <a:off x="3369575" y="1865325"/>
            <a:ext cx="1934100" cy="1234500"/>
          </a:xfrm>
          <a:prstGeom prst="straightConnector1">
            <a:avLst/>
          </a:prstGeom>
          <a:noFill/>
          <a:ln w="19050" cap="flat" cmpd="sng">
            <a:solidFill>
              <a:srgbClr val="3C78D8"/>
            </a:solidFill>
            <a:prstDash val="dash"/>
            <a:round/>
            <a:headEnd type="none" w="med" len="med"/>
            <a:tailEnd type="none" w="med" len="med"/>
          </a:ln>
        </p:spPr>
      </p:cxnSp>
      <p:sp>
        <p:nvSpPr>
          <p:cNvPr id="664" name="Google Shape;664;p58"/>
          <p:cNvSpPr/>
          <p:nvPr/>
        </p:nvSpPr>
        <p:spPr>
          <a:xfrm flipH="1">
            <a:off x="4411873" y="1059088"/>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8"/>
          <p:cNvSpPr/>
          <p:nvPr/>
        </p:nvSpPr>
        <p:spPr>
          <a:xfrm flipH="1">
            <a:off x="5021473" y="1059088"/>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8"/>
          <p:cNvSpPr/>
          <p:nvPr/>
        </p:nvSpPr>
        <p:spPr>
          <a:xfrm flipH="1">
            <a:off x="4392048" y="1618613"/>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8"/>
          <p:cNvSpPr/>
          <p:nvPr/>
        </p:nvSpPr>
        <p:spPr>
          <a:xfrm flipH="1">
            <a:off x="4996648" y="1618613"/>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9"/>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673" name="Google Shape;673;p59"/>
          <p:cNvSpPr/>
          <p:nvPr/>
        </p:nvSpPr>
        <p:spPr>
          <a:xfrm flipH="1">
            <a:off x="3118723" y="1644488"/>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9"/>
          <p:cNvSpPr/>
          <p:nvPr/>
        </p:nvSpPr>
        <p:spPr>
          <a:xfrm flipH="1">
            <a:off x="31187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9"/>
          <p:cNvSpPr/>
          <p:nvPr/>
        </p:nvSpPr>
        <p:spPr>
          <a:xfrm flipH="1">
            <a:off x="31187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9"/>
          <p:cNvSpPr/>
          <p:nvPr/>
        </p:nvSpPr>
        <p:spPr>
          <a:xfrm flipH="1">
            <a:off x="25030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9"/>
          <p:cNvSpPr/>
          <p:nvPr/>
        </p:nvSpPr>
        <p:spPr>
          <a:xfrm flipH="1">
            <a:off x="2503023" y="22330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9"/>
          <p:cNvSpPr/>
          <p:nvPr/>
        </p:nvSpPr>
        <p:spPr>
          <a:xfrm flipH="1">
            <a:off x="2503023" y="28215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9"/>
          <p:cNvSpPr/>
          <p:nvPr/>
        </p:nvSpPr>
        <p:spPr>
          <a:xfrm flipH="1">
            <a:off x="18873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9"/>
          <p:cNvSpPr/>
          <p:nvPr/>
        </p:nvSpPr>
        <p:spPr>
          <a:xfrm flipH="1">
            <a:off x="1887323" y="22330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flipH="1">
            <a:off x="1887323" y="28215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9"/>
          <p:cNvSpPr/>
          <p:nvPr/>
        </p:nvSpPr>
        <p:spPr>
          <a:xfrm flipH="1">
            <a:off x="1271623" y="1644488"/>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9"/>
          <p:cNvSpPr/>
          <p:nvPr/>
        </p:nvSpPr>
        <p:spPr>
          <a:xfrm flipH="1">
            <a:off x="12716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flipH="1">
            <a:off x="12716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9"/>
          <p:cNvSpPr txBox="1"/>
          <p:nvPr/>
        </p:nvSpPr>
        <p:spPr>
          <a:xfrm>
            <a:off x="1760225" y="4023350"/>
            <a:ext cx="14676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Input Image</a:t>
            </a:r>
            <a:endParaRPr b="1">
              <a:latin typeface="Montserrat"/>
              <a:ea typeface="Montserrat"/>
              <a:cs typeface="Montserrat"/>
              <a:sym typeface="Montserrat"/>
            </a:endParaRPr>
          </a:p>
        </p:txBody>
      </p:sp>
      <p:sp>
        <p:nvSpPr>
          <p:cNvPr id="686" name="Google Shape;686;p59"/>
          <p:cNvSpPr/>
          <p:nvPr/>
        </p:nvSpPr>
        <p:spPr>
          <a:xfrm>
            <a:off x="1124750" y="1590925"/>
            <a:ext cx="1312200" cy="1175100"/>
          </a:xfrm>
          <a:prstGeom prst="rect">
            <a:avLst/>
          </a:prstGeom>
          <a:noFill/>
          <a:ln w="381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9"/>
          <p:cNvSpPr/>
          <p:nvPr/>
        </p:nvSpPr>
        <p:spPr>
          <a:xfrm flipH="1">
            <a:off x="4411873" y="1059088"/>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9"/>
          <p:cNvSpPr/>
          <p:nvPr/>
        </p:nvSpPr>
        <p:spPr>
          <a:xfrm flipH="1">
            <a:off x="5021473" y="1059088"/>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9"/>
          <p:cNvSpPr/>
          <p:nvPr/>
        </p:nvSpPr>
        <p:spPr>
          <a:xfrm flipH="1">
            <a:off x="4411873" y="1618613"/>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9"/>
          <p:cNvSpPr/>
          <p:nvPr/>
        </p:nvSpPr>
        <p:spPr>
          <a:xfrm flipH="1">
            <a:off x="5021473" y="1618613"/>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9"/>
          <p:cNvSpPr/>
          <p:nvPr/>
        </p:nvSpPr>
        <p:spPr>
          <a:xfrm flipH="1">
            <a:off x="4410348" y="2340763"/>
            <a:ext cx="502800" cy="502800"/>
          </a:xfrm>
          <a:prstGeom prst="ellipse">
            <a:avLst/>
          </a:prstGeom>
          <a:solidFill>
            <a:srgbClr val="E6913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9"/>
          <p:cNvSpPr/>
          <p:nvPr/>
        </p:nvSpPr>
        <p:spPr>
          <a:xfrm flipH="1">
            <a:off x="5019948" y="2340763"/>
            <a:ext cx="502800" cy="502800"/>
          </a:xfrm>
          <a:prstGeom prst="ellipse">
            <a:avLst/>
          </a:prstGeom>
          <a:solidFill>
            <a:srgbClr val="E6913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9"/>
          <p:cNvSpPr/>
          <p:nvPr/>
        </p:nvSpPr>
        <p:spPr>
          <a:xfrm flipH="1">
            <a:off x="4410348" y="2900288"/>
            <a:ext cx="502800" cy="502800"/>
          </a:xfrm>
          <a:prstGeom prst="ellipse">
            <a:avLst/>
          </a:prstGeom>
          <a:solidFill>
            <a:srgbClr val="E6913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9"/>
          <p:cNvSpPr/>
          <p:nvPr/>
        </p:nvSpPr>
        <p:spPr>
          <a:xfrm flipH="1">
            <a:off x="5019948" y="2900288"/>
            <a:ext cx="502800" cy="502800"/>
          </a:xfrm>
          <a:prstGeom prst="ellipse">
            <a:avLst/>
          </a:prstGeom>
          <a:solidFill>
            <a:srgbClr val="E6913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60"/>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700" name="Google Shape;700;p60"/>
          <p:cNvSpPr/>
          <p:nvPr/>
        </p:nvSpPr>
        <p:spPr>
          <a:xfrm flipH="1">
            <a:off x="3118723" y="1644488"/>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0"/>
          <p:cNvSpPr/>
          <p:nvPr/>
        </p:nvSpPr>
        <p:spPr>
          <a:xfrm flipH="1">
            <a:off x="31187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0"/>
          <p:cNvSpPr/>
          <p:nvPr/>
        </p:nvSpPr>
        <p:spPr>
          <a:xfrm flipH="1">
            <a:off x="31187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0"/>
          <p:cNvSpPr/>
          <p:nvPr/>
        </p:nvSpPr>
        <p:spPr>
          <a:xfrm flipH="1">
            <a:off x="25030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0"/>
          <p:cNvSpPr/>
          <p:nvPr/>
        </p:nvSpPr>
        <p:spPr>
          <a:xfrm flipH="1">
            <a:off x="2503023" y="22330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0"/>
          <p:cNvSpPr/>
          <p:nvPr/>
        </p:nvSpPr>
        <p:spPr>
          <a:xfrm flipH="1">
            <a:off x="2503023" y="28215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0"/>
          <p:cNvSpPr/>
          <p:nvPr/>
        </p:nvSpPr>
        <p:spPr>
          <a:xfrm flipH="1">
            <a:off x="18873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0"/>
          <p:cNvSpPr/>
          <p:nvPr/>
        </p:nvSpPr>
        <p:spPr>
          <a:xfrm flipH="1">
            <a:off x="1887323" y="22330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0"/>
          <p:cNvSpPr/>
          <p:nvPr/>
        </p:nvSpPr>
        <p:spPr>
          <a:xfrm flipH="1">
            <a:off x="1887323" y="28215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0"/>
          <p:cNvSpPr/>
          <p:nvPr/>
        </p:nvSpPr>
        <p:spPr>
          <a:xfrm flipH="1">
            <a:off x="1271623" y="1644488"/>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0"/>
          <p:cNvSpPr/>
          <p:nvPr/>
        </p:nvSpPr>
        <p:spPr>
          <a:xfrm flipH="1">
            <a:off x="12716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0"/>
          <p:cNvSpPr/>
          <p:nvPr/>
        </p:nvSpPr>
        <p:spPr>
          <a:xfrm flipH="1">
            <a:off x="12716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0"/>
          <p:cNvSpPr txBox="1"/>
          <p:nvPr/>
        </p:nvSpPr>
        <p:spPr>
          <a:xfrm>
            <a:off x="1760225" y="4023350"/>
            <a:ext cx="14676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Input Image</a:t>
            </a:r>
            <a:endParaRPr b="1">
              <a:latin typeface="Montserrat"/>
              <a:ea typeface="Montserrat"/>
              <a:cs typeface="Montserrat"/>
              <a:sym typeface="Montserrat"/>
            </a:endParaRPr>
          </a:p>
        </p:txBody>
      </p:sp>
      <p:sp>
        <p:nvSpPr>
          <p:cNvPr id="713" name="Google Shape;713;p60"/>
          <p:cNvSpPr/>
          <p:nvPr/>
        </p:nvSpPr>
        <p:spPr>
          <a:xfrm flipH="1">
            <a:off x="4411873" y="1059088"/>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0"/>
          <p:cNvSpPr/>
          <p:nvPr/>
        </p:nvSpPr>
        <p:spPr>
          <a:xfrm flipH="1">
            <a:off x="5021473" y="1059088"/>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0"/>
          <p:cNvSpPr/>
          <p:nvPr/>
        </p:nvSpPr>
        <p:spPr>
          <a:xfrm flipH="1">
            <a:off x="4411873" y="1618613"/>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0"/>
          <p:cNvSpPr/>
          <p:nvPr/>
        </p:nvSpPr>
        <p:spPr>
          <a:xfrm flipH="1">
            <a:off x="5021473" y="1618613"/>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0"/>
          <p:cNvSpPr/>
          <p:nvPr/>
        </p:nvSpPr>
        <p:spPr>
          <a:xfrm flipH="1">
            <a:off x="4410348" y="2340763"/>
            <a:ext cx="502800" cy="502800"/>
          </a:xfrm>
          <a:prstGeom prst="ellipse">
            <a:avLst/>
          </a:prstGeom>
          <a:solidFill>
            <a:srgbClr val="E6913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0"/>
          <p:cNvSpPr/>
          <p:nvPr/>
        </p:nvSpPr>
        <p:spPr>
          <a:xfrm flipH="1">
            <a:off x="5019948" y="2340763"/>
            <a:ext cx="502800" cy="502800"/>
          </a:xfrm>
          <a:prstGeom prst="ellipse">
            <a:avLst/>
          </a:prstGeom>
          <a:solidFill>
            <a:srgbClr val="E6913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0"/>
          <p:cNvSpPr/>
          <p:nvPr/>
        </p:nvSpPr>
        <p:spPr>
          <a:xfrm flipH="1">
            <a:off x="4410348" y="2900288"/>
            <a:ext cx="502800" cy="502800"/>
          </a:xfrm>
          <a:prstGeom prst="ellipse">
            <a:avLst/>
          </a:prstGeom>
          <a:solidFill>
            <a:srgbClr val="E6913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0"/>
          <p:cNvSpPr/>
          <p:nvPr/>
        </p:nvSpPr>
        <p:spPr>
          <a:xfrm flipH="1">
            <a:off x="5019948" y="2900288"/>
            <a:ext cx="502800" cy="502800"/>
          </a:xfrm>
          <a:prstGeom prst="ellipse">
            <a:avLst/>
          </a:prstGeom>
          <a:solidFill>
            <a:srgbClr val="E6913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0"/>
          <p:cNvSpPr/>
          <p:nvPr/>
        </p:nvSpPr>
        <p:spPr>
          <a:xfrm flipH="1">
            <a:off x="4411873" y="3581313"/>
            <a:ext cx="502800" cy="502800"/>
          </a:xfrm>
          <a:prstGeom prst="ellipse">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0"/>
          <p:cNvSpPr/>
          <p:nvPr/>
        </p:nvSpPr>
        <p:spPr>
          <a:xfrm flipH="1">
            <a:off x="5021473" y="3581313"/>
            <a:ext cx="502800" cy="502800"/>
          </a:xfrm>
          <a:prstGeom prst="ellipse">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0"/>
          <p:cNvSpPr/>
          <p:nvPr/>
        </p:nvSpPr>
        <p:spPr>
          <a:xfrm flipH="1">
            <a:off x="4411873" y="4140838"/>
            <a:ext cx="502800" cy="502800"/>
          </a:xfrm>
          <a:prstGeom prst="ellipse">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0"/>
          <p:cNvSpPr/>
          <p:nvPr/>
        </p:nvSpPr>
        <p:spPr>
          <a:xfrm flipH="1">
            <a:off x="5021473" y="4140838"/>
            <a:ext cx="502800" cy="502800"/>
          </a:xfrm>
          <a:prstGeom prst="ellipse">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1"/>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730" name="Google Shape;730;p61"/>
          <p:cNvSpPr/>
          <p:nvPr/>
        </p:nvSpPr>
        <p:spPr>
          <a:xfrm flipH="1">
            <a:off x="3118723" y="1644488"/>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1"/>
          <p:cNvSpPr/>
          <p:nvPr/>
        </p:nvSpPr>
        <p:spPr>
          <a:xfrm flipH="1">
            <a:off x="31187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1"/>
          <p:cNvSpPr/>
          <p:nvPr/>
        </p:nvSpPr>
        <p:spPr>
          <a:xfrm flipH="1">
            <a:off x="31187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1"/>
          <p:cNvSpPr/>
          <p:nvPr/>
        </p:nvSpPr>
        <p:spPr>
          <a:xfrm flipH="1">
            <a:off x="25030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1"/>
          <p:cNvSpPr/>
          <p:nvPr/>
        </p:nvSpPr>
        <p:spPr>
          <a:xfrm flipH="1">
            <a:off x="2503023" y="22330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1"/>
          <p:cNvSpPr/>
          <p:nvPr/>
        </p:nvSpPr>
        <p:spPr>
          <a:xfrm flipH="1">
            <a:off x="2503023" y="28215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1"/>
          <p:cNvSpPr/>
          <p:nvPr/>
        </p:nvSpPr>
        <p:spPr>
          <a:xfrm flipH="1">
            <a:off x="1887323" y="1644488"/>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1"/>
          <p:cNvSpPr/>
          <p:nvPr/>
        </p:nvSpPr>
        <p:spPr>
          <a:xfrm flipH="1">
            <a:off x="1887323" y="22330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1"/>
          <p:cNvSpPr/>
          <p:nvPr/>
        </p:nvSpPr>
        <p:spPr>
          <a:xfrm flipH="1">
            <a:off x="1887323" y="2821500"/>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1"/>
          <p:cNvSpPr/>
          <p:nvPr/>
        </p:nvSpPr>
        <p:spPr>
          <a:xfrm flipH="1">
            <a:off x="1271623" y="1644488"/>
            <a:ext cx="502800" cy="5028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1"/>
          <p:cNvSpPr/>
          <p:nvPr/>
        </p:nvSpPr>
        <p:spPr>
          <a:xfrm flipH="1">
            <a:off x="1271623" y="22330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1"/>
          <p:cNvSpPr/>
          <p:nvPr/>
        </p:nvSpPr>
        <p:spPr>
          <a:xfrm flipH="1">
            <a:off x="1271623" y="2821500"/>
            <a:ext cx="502800" cy="502800"/>
          </a:xfrm>
          <a:prstGeom prst="ellipse">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1"/>
          <p:cNvSpPr txBox="1"/>
          <p:nvPr/>
        </p:nvSpPr>
        <p:spPr>
          <a:xfrm>
            <a:off x="1760225" y="4023350"/>
            <a:ext cx="14676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Input Image</a:t>
            </a:r>
            <a:endParaRPr b="1">
              <a:latin typeface="Montserrat"/>
              <a:ea typeface="Montserrat"/>
              <a:cs typeface="Montserrat"/>
              <a:sym typeface="Montserrat"/>
            </a:endParaRPr>
          </a:p>
        </p:txBody>
      </p:sp>
      <p:sp>
        <p:nvSpPr>
          <p:cNvPr id="743" name="Google Shape;743;p61"/>
          <p:cNvSpPr/>
          <p:nvPr/>
        </p:nvSpPr>
        <p:spPr>
          <a:xfrm flipH="1">
            <a:off x="4494173" y="1795163"/>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1"/>
          <p:cNvSpPr/>
          <p:nvPr/>
        </p:nvSpPr>
        <p:spPr>
          <a:xfrm flipH="1">
            <a:off x="5103773" y="1795163"/>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1"/>
          <p:cNvSpPr/>
          <p:nvPr/>
        </p:nvSpPr>
        <p:spPr>
          <a:xfrm flipH="1">
            <a:off x="4494173" y="2354688"/>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1"/>
          <p:cNvSpPr/>
          <p:nvPr/>
        </p:nvSpPr>
        <p:spPr>
          <a:xfrm flipH="1">
            <a:off x="5103773" y="2354688"/>
            <a:ext cx="502800" cy="502800"/>
          </a:xfrm>
          <a:prstGeom prst="ellipse">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1"/>
          <p:cNvSpPr/>
          <p:nvPr/>
        </p:nvSpPr>
        <p:spPr>
          <a:xfrm flipH="1">
            <a:off x="4611523" y="1988713"/>
            <a:ext cx="502800" cy="502800"/>
          </a:xfrm>
          <a:prstGeom prst="ellipse">
            <a:avLst/>
          </a:prstGeom>
          <a:solidFill>
            <a:srgbClr val="E6913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1"/>
          <p:cNvSpPr/>
          <p:nvPr/>
        </p:nvSpPr>
        <p:spPr>
          <a:xfrm flipH="1">
            <a:off x="5221123" y="1988713"/>
            <a:ext cx="502800" cy="502800"/>
          </a:xfrm>
          <a:prstGeom prst="ellipse">
            <a:avLst/>
          </a:prstGeom>
          <a:solidFill>
            <a:srgbClr val="E6913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1"/>
          <p:cNvSpPr/>
          <p:nvPr/>
        </p:nvSpPr>
        <p:spPr>
          <a:xfrm flipH="1">
            <a:off x="4611523" y="2548238"/>
            <a:ext cx="502800" cy="502800"/>
          </a:xfrm>
          <a:prstGeom prst="ellipse">
            <a:avLst/>
          </a:prstGeom>
          <a:solidFill>
            <a:srgbClr val="E6913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1"/>
          <p:cNvSpPr/>
          <p:nvPr/>
        </p:nvSpPr>
        <p:spPr>
          <a:xfrm flipH="1">
            <a:off x="5221123" y="2548238"/>
            <a:ext cx="502800" cy="502800"/>
          </a:xfrm>
          <a:prstGeom prst="ellipse">
            <a:avLst/>
          </a:prstGeom>
          <a:solidFill>
            <a:srgbClr val="E6913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1"/>
          <p:cNvSpPr/>
          <p:nvPr/>
        </p:nvSpPr>
        <p:spPr>
          <a:xfrm flipH="1">
            <a:off x="4768473" y="2241688"/>
            <a:ext cx="502800" cy="502800"/>
          </a:xfrm>
          <a:prstGeom prst="ellipse">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1"/>
          <p:cNvSpPr/>
          <p:nvPr/>
        </p:nvSpPr>
        <p:spPr>
          <a:xfrm flipH="1">
            <a:off x="5378073" y="2241688"/>
            <a:ext cx="502800" cy="502800"/>
          </a:xfrm>
          <a:prstGeom prst="ellipse">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1"/>
          <p:cNvSpPr/>
          <p:nvPr/>
        </p:nvSpPr>
        <p:spPr>
          <a:xfrm flipH="1">
            <a:off x="4768473" y="2801213"/>
            <a:ext cx="502800" cy="502800"/>
          </a:xfrm>
          <a:prstGeom prst="ellipse">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1"/>
          <p:cNvSpPr/>
          <p:nvPr/>
        </p:nvSpPr>
        <p:spPr>
          <a:xfrm flipH="1">
            <a:off x="5378073" y="2801213"/>
            <a:ext cx="502800" cy="502800"/>
          </a:xfrm>
          <a:prstGeom prst="ellipse">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1"/>
          <p:cNvSpPr/>
          <p:nvPr/>
        </p:nvSpPr>
        <p:spPr>
          <a:xfrm>
            <a:off x="3865125" y="2400750"/>
            <a:ext cx="502800" cy="342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1"/>
          <p:cNvSpPr txBox="1"/>
          <p:nvPr/>
        </p:nvSpPr>
        <p:spPr>
          <a:xfrm>
            <a:off x="4621375" y="3892275"/>
            <a:ext cx="1509600" cy="5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Montserrat"/>
                <a:ea typeface="Montserrat"/>
                <a:cs typeface="Montserrat"/>
                <a:sym typeface="Montserrat"/>
              </a:rPr>
              <a:t>Convolutional </a:t>
            </a:r>
            <a:endParaRPr b="1">
              <a:latin typeface="Montserrat"/>
              <a:ea typeface="Montserrat"/>
              <a:cs typeface="Montserrat"/>
              <a:sym typeface="Montserrat"/>
            </a:endParaRPr>
          </a:p>
          <a:p>
            <a:pPr marL="0" lvl="0" indent="0" algn="ctr" rtl="0">
              <a:spcBef>
                <a:spcPts val="0"/>
              </a:spcBef>
              <a:spcAft>
                <a:spcPts val="0"/>
              </a:spcAft>
              <a:buNone/>
            </a:pPr>
            <a:r>
              <a:rPr lang="en" b="1">
                <a:latin typeface="Montserrat"/>
                <a:ea typeface="Montserrat"/>
                <a:cs typeface="Montserrat"/>
                <a:sym typeface="Montserrat"/>
              </a:rPr>
              <a:t>Layer</a:t>
            </a:r>
            <a:endParaRPr b="1">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62"/>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762" name="Google Shape;762;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06400" algn="l" rtl="0">
              <a:lnSpc>
                <a:spcPct val="115000"/>
              </a:lnSpc>
              <a:spcBef>
                <a:spcPts val="0"/>
              </a:spcBef>
              <a:spcAft>
                <a:spcPts val="0"/>
              </a:spcAft>
              <a:buClr>
                <a:srgbClr val="434343"/>
              </a:buClr>
              <a:buSzPts val="2800"/>
              <a:buFont typeface="Montserrat"/>
              <a:buChar char="●"/>
            </a:pPr>
            <a:r>
              <a:rPr lang="de-DE" sz="2400" dirty="0">
                <a:solidFill>
                  <a:srgbClr val="434343"/>
                </a:solidFill>
                <a:latin typeface="Montserrat"/>
                <a:ea typeface="Montserrat"/>
                <a:cs typeface="Montserrat"/>
                <a:sym typeface="Montserrat"/>
              </a:rPr>
              <a:t>Aber es war nur 2D für die Graustufenbilder.</a:t>
            </a:r>
          </a:p>
          <a:p>
            <a:pPr marL="50800" marR="0" lvl="0" indent="0" algn="l" rtl="0">
              <a:lnSpc>
                <a:spcPct val="115000"/>
              </a:lnSpc>
              <a:spcBef>
                <a:spcPts val="0"/>
              </a:spcBef>
              <a:spcAft>
                <a:spcPts val="0"/>
              </a:spcAft>
              <a:buClr>
                <a:srgbClr val="434343"/>
              </a:buClr>
              <a:buSzPts val="2800"/>
              <a:buNone/>
            </a:pPr>
            <a:endParaRPr lang="de-DE" sz="2400" dirty="0">
              <a:solidFill>
                <a:srgbClr val="434343"/>
              </a:solidFill>
              <a:latin typeface="Montserrat"/>
              <a:ea typeface="Montserrat"/>
              <a:cs typeface="Montserrat"/>
              <a:sym typeface="Montserrat"/>
            </a:endParaRPr>
          </a:p>
          <a:p>
            <a:pPr marL="457200" marR="0" lvl="0" indent="-406400" algn="l" rtl="0">
              <a:lnSpc>
                <a:spcPct val="115000"/>
              </a:lnSpc>
              <a:spcBef>
                <a:spcPts val="0"/>
              </a:spcBef>
              <a:spcAft>
                <a:spcPts val="0"/>
              </a:spcAft>
              <a:buClr>
                <a:srgbClr val="434343"/>
              </a:buClr>
              <a:buSzPts val="2800"/>
              <a:buFont typeface="Montserrat"/>
              <a:buChar char="●"/>
            </a:pPr>
            <a:r>
              <a:rPr lang="de-DE" sz="2400" dirty="0">
                <a:solidFill>
                  <a:srgbClr val="434343"/>
                </a:solidFill>
                <a:latin typeface="Montserrat"/>
                <a:ea typeface="Montserrat"/>
                <a:cs typeface="Montserrat"/>
                <a:sym typeface="Montserrat"/>
              </a:rPr>
              <a:t>Was ist mit Farbbildern?</a:t>
            </a:r>
          </a:p>
          <a:p>
            <a:pPr marL="50800" marR="0" lvl="0" indent="0" algn="l" rtl="0">
              <a:lnSpc>
                <a:spcPct val="115000"/>
              </a:lnSpc>
              <a:spcBef>
                <a:spcPts val="0"/>
              </a:spcBef>
              <a:spcAft>
                <a:spcPts val="0"/>
              </a:spcAft>
              <a:buClr>
                <a:srgbClr val="434343"/>
              </a:buClr>
              <a:buSzPts val="2800"/>
              <a:buNone/>
            </a:pPr>
            <a:endParaRPr lang="de-DE" sz="2400" dirty="0">
              <a:solidFill>
                <a:srgbClr val="434343"/>
              </a:solidFill>
              <a:latin typeface="Montserrat"/>
              <a:ea typeface="Montserrat"/>
              <a:cs typeface="Montserrat"/>
              <a:sym typeface="Montserrat"/>
            </a:endParaRPr>
          </a:p>
          <a:p>
            <a:pPr marL="457200" marR="0" lvl="0" indent="-406400" algn="l" rtl="0">
              <a:lnSpc>
                <a:spcPct val="115000"/>
              </a:lnSpc>
              <a:spcBef>
                <a:spcPts val="0"/>
              </a:spcBef>
              <a:spcAft>
                <a:spcPts val="0"/>
              </a:spcAft>
              <a:buClr>
                <a:srgbClr val="434343"/>
              </a:buClr>
              <a:buSzPts val="2800"/>
              <a:buFont typeface="Montserrat"/>
              <a:buChar char="●"/>
            </a:pPr>
            <a:r>
              <a:rPr lang="de-DE" sz="2400" dirty="0">
                <a:solidFill>
                  <a:srgbClr val="434343"/>
                </a:solidFill>
                <a:latin typeface="Montserrat"/>
                <a:ea typeface="Montserrat"/>
                <a:cs typeface="Montserrat"/>
                <a:sym typeface="Montserrat"/>
              </a:rPr>
              <a:t>Farbbilder können als 3D-Tensoren betrachtet werden, die sich aus roten, grünen und blauen Farbkanälen zusammensetzen.</a:t>
            </a:r>
            <a:endParaRPr sz="2400" dirty="0">
              <a:solidFill>
                <a:srgbClr val="434343"/>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63"/>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768" name="Google Shape;768;p63"/>
          <p:cNvSpPr txBox="1">
            <a:spLocks noGrp="1"/>
          </p:cNvSpPr>
          <p:nvPr>
            <p:ph type="body" idx="1"/>
          </p:nvPr>
        </p:nvSpPr>
        <p:spPr>
          <a:xfrm>
            <a:off x="311700" y="1152475"/>
            <a:ext cx="8684100" cy="3416400"/>
          </a:xfrm>
          <a:prstGeom prst="rect">
            <a:avLst/>
          </a:prstGeom>
        </p:spPr>
        <p:txBody>
          <a:bodyPr spcFirstLastPara="1" wrap="square" lIns="91425" tIns="91425" rIns="91425" bIns="91425" anchor="t" anchorCtr="0">
            <a:noAutofit/>
          </a:bodyPr>
          <a:lstStyle/>
          <a:p>
            <a:pPr marL="457200" marR="0" lvl="0" indent="-393700" algn="l" rtl="0">
              <a:lnSpc>
                <a:spcPct val="100000"/>
              </a:lnSpc>
              <a:spcBef>
                <a:spcPts val="0"/>
              </a:spcBef>
              <a:spcAft>
                <a:spcPts val="0"/>
              </a:spcAft>
              <a:buClr>
                <a:srgbClr val="434343"/>
              </a:buClr>
              <a:buSzPts val="2600"/>
              <a:buFont typeface="Montserrat"/>
              <a:buChar char="●"/>
            </a:pPr>
            <a:r>
              <a:rPr lang="de-DE" sz="2600" dirty="0">
                <a:solidFill>
                  <a:srgbClr val="434343"/>
                </a:solidFill>
                <a:latin typeface="Montserrat"/>
                <a:ea typeface="Montserrat"/>
                <a:cs typeface="Montserrat"/>
                <a:sym typeface="Montserrat"/>
              </a:rPr>
              <a:t>Mit der additiven Farbmischung können wir eine Vielzahl von Farben darstellen, indem wir einfach verschiedene Mengen oder R, G, B kombinieren.</a:t>
            </a:r>
            <a:endParaRPr sz="2900" dirty="0">
              <a:solidFill>
                <a:srgbClr val="434343"/>
              </a:solidFill>
              <a:latin typeface="Montserrat"/>
              <a:ea typeface="Montserrat"/>
              <a:cs typeface="Montserrat"/>
              <a:sym typeface="Montserrat"/>
            </a:endParaRPr>
          </a:p>
        </p:txBody>
      </p:sp>
      <p:pic>
        <p:nvPicPr>
          <p:cNvPr id="769" name="Google Shape;769;p63"/>
          <p:cNvPicPr preferRelativeResize="0"/>
          <p:nvPr/>
        </p:nvPicPr>
        <p:blipFill>
          <a:blip r:embed="rId3">
            <a:alphaModFix/>
          </a:blip>
          <a:stretch>
            <a:fillRect/>
          </a:stretch>
        </p:blipFill>
        <p:spPr>
          <a:xfrm>
            <a:off x="3331512" y="2571750"/>
            <a:ext cx="2480975" cy="2480950"/>
          </a:xfrm>
          <a:prstGeom prst="rect">
            <a:avLst/>
          </a:prstGeom>
          <a:noFill/>
          <a:ln>
            <a:noFill/>
          </a:ln>
        </p:spPr>
      </p:pic>
      <p:pic>
        <p:nvPicPr>
          <p:cNvPr id="5" name="Google Shape;776;p64">
            <a:extLst>
              <a:ext uri="{FF2B5EF4-FFF2-40B4-BE49-F238E27FC236}">
                <a16:creationId xmlns:a16="http://schemas.microsoft.com/office/drawing/2014/main" id="{E4B53052-EC50-411D-9808-6C040278BE43}"/>
              </a:ext>
            </a:extLst>
          </p:cNvPr>
          <p:cNvPicPr preferRelativeResize="0"/>
          <p:nvPr/>
        </p:nvPicPr>
        <p:blipFill>
          <a:blip r:embed="rId4">
            <a:alphaModFix/>
          </a:blip>
          <a:stretch>
            <a:fillRect/>
          </a:stretch>
        </p:blipFill>
        <p:spPr>
          <a:xfrm>
            <a:off x="6242755" y="2709333"/>
            <a:ext cx="2133601" cy="234336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66"/>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pic>
        <p:nvPicPr>
          <p:cNvPr id="789" name="Google Shape;789;p66"/>
          <p:cNvPicPr preferRelativeResize="0"/>
          <p:nvPr/>
        </p:nvPicPr>
        <p:blipFill>
          <a:blip r:embed="rId3">
            <a:alphaModFix/>
          </a:blip>
          <a:stretch>
            <a:fillRect/>
          </a:stretch>
        </p:blipFill>
        <p:spPr>
          <a:xfrm>
            <a:off x="741400" y="1301238"/>
            <a:ext cx="4013450" cy="3210775"/>
          </a:xfrm>
          <a:prstGeom prst="rect">
            <a:avLst/>
          </a:prstGeom>
          <a:noFill/>
          <a:ln>
            <a:noFill/>
          </a:ln>
        </p:spPr>
      </p:pic>
      <p:sp>
        <p:nvSpPr>
          <p:cNvPr id="790" name="Google Shape;790;p66"/>
          <p:cNvSpPr txBox="1">
            <a:spLocks noGrp="1"/>
          </p:cNvSpPr>
          <p:nvPr>
            <p:ph type="body" idx="1"/>
          </p:nvPr>
        </p:nvSpPr>
        <p:spPr>
          <a:xfrm>
            <a:off x="5051000" y="1152475"/>
            <a:ext cx="3944700" cy="3416400"/>
          </a:xfrm>
          <a:prstGeom prst="rect">
            <a:avLst/>
          </a:prstGeom>
        </p:spPr>
        <p:txBody>
          <a:bodyPr spcFirstLastPara="1" wrap="square" lIns="91425" tIns="91425" rIns="91425" bIns="91425" anchor="t" anchorCtr="0">
            <a:noAutofit/>
          </a:bodyPr>
          <a:lstStyle/>
          <a:p>
            <a:pPr marL="457200" marR="0" lvl="0" indent="-412750" algn="l" rtl="0">
              <a:lnSpc>
                <a:spcPct val="100000"/>
              </a:lnSpc>
              <a:spcBef>
                <a:spcPts val="0"/>
              </a:spcBef>
              <a:spcAft>
                <a:spcPts val="0"/>
              </a:spcAft>
              <a:buClr>
                <a:srgbClr val="434343"/>
              </a:buClr>
              <a:buSzPts val="2900"/>
              <a:buFont typeface="Montserrat"/>
              <a:buChar char="●"/>
            </a:pPr>
            <a:r>
              <a:rPr lang="de-DE" sz="2900" dirty="0">
                <a:solidFill>
                  <a:srgbClr val="434343"/>
                </a:solidFill>
                <a:latin typeface="Montserrat"/>
                <a:ea typeface="Montserrat"/>
                <a:cs typeface="Montserrat"/>
                <a:sym typeface="Montserrat"/>
              </a:rPr>
              <a:t>Die Form der Farbmatrix hat dann 3 Dimensionen.</a:t>
            </a:r>
          </a:p>
          <a:p>
            <a:pPr marL="457200" marR="0" lvl="0" indent="-412750" algn="l" rtl="0">
              <a:lnSpc>
                <a:spcPct val="100000"/>
              </a:lnSpc>
              <a:spcBef>
                <a:spcPts val="0"/>
              </a:spcBef>
              <a:spcAft>
                <a:spcPts val="0"/>
              </a:spcAft>
              <a:buClr>
                <a:srgbClr val="434343"/>
              </a:buClr>
              <a:buSzPts val="2900"/>
              <a:buFont typeface="Montserrat"/>
              <a:buChar char="●"/>
            </a:pPr>
            <a:r>
              <a:rPr lang="de-DE" sz="2900" dirty="0">
                <a:solidFill>
                  <a:srgbClr val="434343"/>
                </a:solidFill>
                <a:latin typeface="Montserrat"/>
                <a:ea typeface="Montserrat"/>
                <a:cs typeface="Montserrat"/>
                <a:sym typeface="Montserrat"/>
              </a:rPr>
              <a:t>Höhe (Höhe)</a:t>
            </a:r>
          </a:p>
          <a:p>
            <a:pPr marL="457200" marR="0" lvl="0" indent="-412750" algn="l" rtl="0">
              <a:lnSpc>
                <a:spcPct val="100000"/>
              </a:lnSpc>
              <a:spcBef>
                <a:spcPts val="0"/>
              </a:spcBef>
              <a:spcAft>
                <a:spcPts val="0"/>
              </a:spcAft>
              <a:buClr>
                <a:srgbClr val="434343"/>
              </a:buClr>
              <a:buSzPts val="2900"/>
              <a:buFont typeface="Montserrat"/>
              <a:buChar char="●"/>
            </a:pPr>
            <a:r>
              <a:rPr lang="de-DE" sz="2900" dirty="0">
                <a:solidFill>
                  <a:srgbClr val="434343"/>
                </a:solidFill>
                <a:latin typeface="Montserrat"/>
                <a:ea typeface="Montserrat"/>
                <a:cs typeface="Montserrat"/>
                <a:sym typeface="Montserrat"/>
              </a:rPr>
              <a:t>Breite (Breite)</a:t>
            </a:r>
          </a:p>
          <a:p>
            <a:pPr marL="457200" marR="0" lvl="0" indent="-412750" algn="l" rtl="0">
              <a:lnSpc>
                <a:spcPct val="100000"/>
              </a:lnSpc>
              <a:spcBef>
                <a:spcPts val="0"/>
              </a:spcBef>
              <a:spcAft>
                <a:spcPts val="0"/>
              </a:spcAft>
              <a:buClr>
                <a:srgbClr val="434343"/>
              </a:buClr>
              <a:buSzPts val="2900"/>
              <a:buFont typeface="Montserrat"/>
              <a:buChar char="●"/>
            </a:pPr>
            <a:r>
              <a:rPr lang="de-DE" sz="2900" dirty="0">
                <a:solidFill>
                  <a:srgbClr val="434343"/>
                </a:solidFill>
                <a:latin typeface="Montserrat"/>
                <a:ea typeface="Montserrat"/>
                <a:cs typeface="Montserrat"/>
                <a:sym typeface="Montserrat"/>
              </a:rPr>
              <a:t>Farbkanäle</a:t>
            </a:r>
            <a:endParaRPr sz="2900" dirty="0">
              <a:solidFill>
                <a:srgbClr val="434343"/>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68"/>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802" name="Google Shape;802;p68"/>
          <p:cNvSpPr txBox="1">
            <a:spLocks noGrp="1"/>
          </p:cNvSpPr>
          <p:nvPr>
            <p:ph type="body" idx="1"/>
          </p:nvPr>
        </p:nvSpPr>
        <p:spPr>
          <a:xfrm>
            <a:off x="311700" y="1152475"/>
            <a:ext cx="8684100" cy="3416400"/>
          </a:xfrm>
          <a:prstGeom prst="rect">
            <a:avLst/>
          </a:prstGeom>
        </p:spPr>
        <p:txBody>
          <a:bodyPr spcFirstLastPara="1" wrap="square" lIns="91425" tIns="91425" rIns="91425" bIns="91425" anchor="t" anchorCtr="0">
            <a:noAutofit/>
          </a:bodyPr>
          <a:lstStyle/>
          <a:p>
            <a:pPr marL="457200" marR="0" lvl="0" indent="-412750" algn="l" rtl="0">
              <a:lnSpc>
                <a:spcPct val="100000"/>
              </a:lnSpc>
              <a:spcBef>
                <a:spcPts val="0"/>
              </a:spcBef>
              <a:spcAft>
                <a:spcPts val="0"/>
              </a:spcAft>
              <a:buClr>
                <a:srgbClr val="434343"/>
              </a:buClr>
              <a:buSzPts val="2900"/>
              <a:buFont typeface="Montserrat"/>
              <a:buChar char="●"/>
            </a:pPr>
            <a:r>
              <a:rPr lang="de-DE" sz="2900" dirty="0">
                <a:solidFill>
                  <a:srgbClr val="434343"/>
                </a:solidFill>
                <a:latin typeface="Montserrat"/>
                <a:ea typeface="Montserrat"/>
                <a:cs typeface="Montserrat"/>
                <a:sym typeface="Montserrat"/>
              </a:rPr>
              <a:t>Das heißt, wenn Sie ein Bild lesen und seine Form überprüfen, sieht es wie etwas aus:</a:t>
            </a:r>
          </a:p>
          <a:p>
            <a:pPr marL="457200" marR="0" lvl="0" indent="-412750" algn="l" rtl="0">
              <a:lnSpc>
                <a:spcPct val="100000"/>
              </a:lnSpc>
              <a:spcBef>
                <a:spcPts val="0"/>
              </a:spcBef>
              <a:spcAft>
                <a:spcPts val="0"/>
              </a:spcAft>
              <a:buClr>
                <a:srgbClr val="434343"/>
              </a:buClr>
              <a:buSzPts val="2900"/>
              <a:buFont typeface="Montserrat"/>
              <a:buChar char="●"/>
            </a:pPr>
            <a:r>
              <a:rPr lang="de-DE" sz="2900" dirty="0">
                <a:solidFill>
                  <a:srgbClr val="434343"/>
                </a:solidFill>
                <a:latin typeface="Montserrat"/>
                <a:ea typeface="Montserrat"/>
                <a:cs typeface="Montserrat"/>
                <a:sym typeface="Montserrat"/>
              </a:rPr>
              <a:t>(1280,720,3)</a:t>
            </a:r>
          </a:p>
          <a:p>
            <a:pPr marL="457200" marR="0" lvl="0" indent="-412750" algn="l" rtl="0">
              <a:lnSpc>
                <a:spcPct val="100000"/>
              </a:lnSpc>
              <a:spcBef>
                <a:spcPts val="0"/>
              </a:spcBef>
              <a:spcAft>
                <a:spcPts val="0"/>
              </a:spcAft>
              <a:buClr>
                <a:srgbClr val="434343"/>
              </a:buClr>
              <a:buSzPts val="2900"/>
              <a:buFont typeface="Montserrat"/>
              <a:buChar char="●"/>
            </a:pPr>
            <a:r>
              <a:rPr lang="de-DE" sz="2900" dirty="0">
                <a:solidFill>
                  <a:srgbClr val="434343"/>
                </a:solidFill>
                <a:latin typeface="Montserrat"/>
                <a:ea typeface="Montserrat"/>
                <a:cs typeface="Montserrat"/>
                <a:sym typeface="Montserrat"/>
              </a:rPr>
              <a:t>1280 Pixel breit</a:t>
            </a:r>
          </a:p>
          <a:p>
            <a:pPr marL="457200" marR="0" lvl="0" indent="-412750" algn="l" rtl="0">
              <a:lnSpc>
                <a:spcPct val="100000"/>
              </a:lnSpc>
              <a:spcBef>
                <a:spcPts val="0"/>
              </a:spcBef>
              <a:spcAft>
                <a:spcPts val="0"/>
              </a:spcAft>
              <a:buClr>
                <a:srgbClr val="434343"/>
              </a:buClr>
              <a:buSzPts val="2900"/>
              <a:buFont typeface="Montserrat"/>
              <a:buChar char="●"/>
            </a:pPr>
            <a:r>
              <a:rPr lang="de-DE" sz="2900" dirty="0">
                <a:solidFill>
                  <a:srgbClr val="434343"/>
                </a:solidFill>
                <a:latin typeface="Montserrat"/>
                <a:ea typeface="Montserrat"/>
                <a:cs typeface="Montserrat"/>
                <a:sym typeface="Montserrat"/>
              </a:rPr>
              <a:t>720 Pixel hoch</a:t>
            </a:r>
          </a:p>
          <a:p>
            <a:pPr marL="457200" marR="0" lvl="0" indent="-412750" algn="l" rtl="0">
              <a:lnSpc>
                <a:spcPct val="100000"/>
              </a:lnSpc>
              <a:spcBef>
                <a:spcPts val="0"/>
              </a:spcBef>
              <a:spcAft>
                <a:spcPts val="0"/>
              </a:spcAft>
              <a:buClr>
                <a:srgbClr val="434343"/>
              </a:buClr>
              <a:buSzPts val="2900"/>
              <a:buFont typeface="Montserrat"/>
              <a:buChar char="●"/>
            </a:pPr>
            <a:r>
              <a:rPr lang="de-DE" sz="2900" dirty="0">
                <a:solidFill>
                  <a:srgbClr val="434343"/>
                </a:solidFill>
                <a:latin typeface="Montserrat"/>
                <a:ea typeface="Montserrat"/>
                <a:cs typeface="Montserrat"/>
                <a:sym typeface="Montserrat"/>
              </a:rPr>
              <a:t>3 Farbkanäle</a:t>
            </a:r>
            <a:endParaRPr sz="2900" dirty="0">
              <a:solidFill>
                <a:srgbClr val="434343"/>
              </a:solidFill>
              <a:latin typeface="Montserrat"/>
              <a:ea typeface="Montserrat"/>
              <a:cs typeface="Montserrat"/>
              <a:sym typeface="Montserrat"/>
            </a:endParaRPr>
          </a:p>
        </p:txBody>
      </p:sp>
      <p:pic>
        <p:nvPicPr>
          <p:cNvPr id="803" name="Google Shape;803;p68"/>
          <p:cNvPicPr preferRelativeResize="0"/>
          <p:nvPr/>
        </p:nvPicPr>
        <p:blipFill rotWithShape="1">
          <a:blip r:embed="rId3">
            <a:alphaModFix/>
          </a:blip>
          <a:srcRect l="39562" t="67229" r="38260"/>
          <a:stretch/>
        </p:blipFill>
        <p:spPr>
          <a:xfrm>
            <a:off x="6677225" y="2756750"/>
            <a:ext cx="890025" cy="1052200"/>
          </a:xfrm>
          <a:prstGeom prst="rect">
            <a:avLst/>
          </a:prstGeom>
          <a:noFill/>
          <a:ln>
            <a:noFill/>
          </a:ln>
        </p:spPr>
      </p:pic>
      <p:pic>
        <p:nvPicPr>
          <p:cNvPr id="804" name="Google Shape;804;p68"/>
          <p:cNvPicPr preferRelativeResize="0"/>
          <p:nvPr/>
        </p:nvPicPr>
        <p:blipFill rotWithShape="1">
          <a:blip r:embed="rId3">
            <a:alphaModFix/>
          </a:blip>
          <a:srcRect l="41346" t="35115" r="39753" b="34131"/>
          <a:stretch/>
        </p:blipFill>
        <p:spPr>
          <a:xfrm>
            <a:off x="6429375" y="3099050"/>
            <a:ext cx="758575" cy="987425"/>
          </a:xfrm>
          <a:prstGeom prst="rect">
            <a:avLst/>
          </a:prstGeom>
          <a:noFill/>
          <a:ln>
            <a:noFill/>
          </a:ln>
        </p:spPr>
      </p:pic>
      <p:pic>
        <p:nvPicPr>
          <p:cNvPr id="805" name="Google Shape;805;p68"/>
          <p:cNvPicPr preferRelativeResize="0"/>
          <p:nvPr/>
        </p:nvPicPr>
        <p:blipFill rotWithShape="1">
          <a:blip r:embed="rId3">
            <a:alphaModFix/>
          </a:blip>
          <a:srcRect l="41239" r="39859" b="69246"/>
          <a:stretch/>
        </p:blipFill>
        <p:spPr>
          <a:xfrm>
            <a:off x="6077850" y="3345225"/>
            <a:ext cx="758575" cy="987425"/>
          </a:xfrm>
          <a:prstGeom prst="rect">
            <a:avLst/>
          </a:prstGeom>
          <a:noFill/>
          <a:ln>
            <a:noFill/>
          </a:ln>
        </p:spPr>
      </p:pic>
      <p:cxnSp>
        <p:nvCxnSpPr>
          <p:cNvPr id="806" name="Google Shape;806;p68"/>
          <p:cNvCxnSpPr/>
          <p:nvPr/>
        </p:nvCxnSpPr>
        <p:spPr>
          <a:xfrm>
            <a:off x="5703075" y="2964675"/>
            <a:ext cx="0" cy="1517100"/>
          </a:xfrm>
          <a:prstGeom prst="straightConnector1">
            <a:avLst/>
          </a:prstGeom>
          <a:noFill/>
          <a:ln w="9525" cap="flat" cmpd="sng">
            <a:solidFill>
              <a:schemeClr val="dk2"/>
            </a:solidFill>
            <a:prstDash val="solid"/>
            <a:round/>
            <a:headEnd type="triangle" w="med" len="med"/>
            <a:tailEnd type="none" w="med" len="med"/>
          </a:ln>
        </p:spPr>
      </p:cxnSp>
      <p:cxnSp>
        <p:nvCxnSpPr>
          <p:cNvPr id="807" name="Google Shape;807;p68"/>
          <p:cNvCxnSpPr/>
          <p:nvPr/>
        </p:nvCxnSpPr>
        <p:spPr>
          <a:xfrm rot="10800000">
            <a:off x="5703075" y="4481775"/>
            <a:ext cx="1743900" cy="0"/>
          </a:xfrm>
          <a:prstGeom prst="straightConnector1">
            <a:avLst/>
          </a:prstGeom>
          <a:noFill/>
          <a:ln w="9525" cap="flat" cmpd="sng">
            <a:solidFill>
              <a:schemeClr val="dk2"/>
            </a:solidFill>
            <a:prstDash val="solid"/>
            <a:round/>
            <a:headEnd type="triangle" w="med" len="med"/>
            <a:tailEnd type="none" w="med" len="med"/>
          </a:ln>
        </p:spPr>
      </p:cxnSp>
      <p:cxnSp>
        <p:nvCxnSpPr>
          <p:cNvPr id="808" name="Google Shape;808;p68"/>
          <p:cNvCxnSpPr/>
          <p:nvPr/>
        </p:nvCxnSpPr>
        <p:spPr>
          <a:xfrm flipH="1">
            <a:off x="7446925" y="3876125"/>
            <a:ext cx="462600" cy="563700"/>
          </a:xfrm>
          <a:prstGeom prst="straightConnector1">
            <a:avLst/>
          </a:prstGeom>
          <a:noFill/>
          <a:ln w="9525" cap="flat" cmpd="sng">
            <a:solidFill>
              <a:schemeClr val="dk2"/>
            </a:solidFill>
            <a:prstDash val="solid"/>
            <a:round/>
            <a:headEnd type="triangle" w="med" len="med"/>
            <a:tailEnd type="none" w="med" len="med"/>
          </a:ln>
        </p:spPr>
      </p:cxnSp>
      <p:sp>
        <p:nvSpPr>
          <p:cNvPr id="809" name="Google Shape;809;p68"/>
          <p:cNvSpPr txBox="1"/>
          <p:nvPr/>
        </p:nvSpPr>
        <p:spPr>
          <a:xfrm>
            <a:off x="5328525" y="3345225"/>
            <a:ext cx="508800" cy="3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1st</a:t>
            </a:r>
            <a:endParaRPr/>
          </a:p>
        </p:txBody>
      </p:sp>
      <p:sp>
        <p:nvSpPr>
          <p:cNvPr id="810" name="Google Shape;810;p68"/>
          <p:cNvSpPr txBox="1"/>
          <p:nvPr/>
        </p:nvSpPr>
        <p:spPr>
          <a:xfrm>
            <a:off x="6320625" y="4481775"/>
            <a:ext cx="508800" cy="3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2nd</a:t>
            </a:r>
            <a:endParaRPr/>
          </a:p>
        </p:txBody>
      </p:sp>
      <p:sp>
        <p:nvSpPr>
          <p:cNvPr id="811" name="Google Shape;811;p68"/>
          <p:cNvSpPr txBox="1"/>
          <p:nvPr/>
        </p:nvSpPr>
        <p:spPr>
          <a:xfrm>
            <a:off x="7675625" y="4048025"/>
            <a:ext cx="508800" cy="3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3rd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70"/>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824" name="Google Shape;824;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de-DE" sz="3000" dirty="0">
                <a:solidFill>
                  <a:srgbClr val="434343"/>
                </a:solidFill>
                <a:latin typeface="Montserrat"/>
                <a:ea typeface="Montserrat"/>
                <a:cs typeface="Montserrat"/>
                <a:sym typeface="Montserrat"/>
              </a:rPr>
              <a:t>Wie kann man dann ein Farbbild falten?</a:t>
            </a:r>
          </a:p>
          <a:p>
            <a:pPr marL="457200" marR="0" lvl="0" indent="-419100" algn="l" rtl="0">
              <a:lnSpc>
                <a:spcPct val="115000"/>
              </a:lnSpc>
              <a:spcBef>
                <a:spcPts val="0"/>
              </a:spcBef>
              <a:spcAft>
                <a:spcPts val="0"/>
              </a:spcAft>
              <a:buClr>
                <a:srgbClr val="434343"/>
              </a:buClr>
              <a:buSzPts val="3000"/>
              <a:buFont typeface="Montserrat"/>
              <a:buChar char="●"/>
            </a:pPr>
            <a:r>
              <a:rPr lang="de-DE" sz="3000" dirty="0">
                <a:solidFill>
                  <a:srgbClr val="434343"/>
                </a:solidFill>
                <a:latin typeface="Montserrat"/>
                <a:ea typeface="Montserrat"/>
                <a:cs typeface="Montserrat"/>
                <a:sym typeface="Montserrat"/>
              </a:rPr>
              <a:t>Am Ende erhalten wir einen 3D-Filter mit Werten für jeden Farbkanal.</a:t>
            </a:r>
            <a:endParaRPr sz="3000" dirty="0">
              <a:solidFill>
                <a:srgbClr val="434343"/>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71"/>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pic>
        <p:nvPicPr>
          <p:cNvPr id="830" name="Google Shape;830;p71"/>
          <p:cNvPicPr preferRelativeResize="0"/>
          <p:nvPr/>
        </p:nvPicPr>
        <p:blipFill rotWithShape="1">
          <a:blip r:embed="rId3">
            <a:alphaModFix/>
          </a:blip>
          <a:srcRect l="39562" t="67229" r="38260"/>
          <a:stretch/>
        </p:blipFill>
        <p:spPr>
          <a:xfrm>
            <a:off x="1349600" y="1558900"/>
            <a:ext cx="890025" cy="1052200"/>
          </a:xfrm>
          <a:prstGeom prst="rect">
            <a:avLst/>
          </a:prstGeom>
          <a:noFill/>
          <a:ln>
            <a:noFill/>
          </a:ln>
        </p:spPr>
      </p:pic>
      <p:pic>
        <p:nvPicPr>
          <p:cNvPr id="831" name="Google Shape;831;p71"/>
          <p:cNvPicPr preferRelativeResize="0"/>
          <p:nvPr/>
        </p:nvPicPr>
        <p:blipFill rotWithShape="1">
          <a:blip r:embed="rId3">
            <a:alphaModFix/>
          </a:blip>
          <a:srcRect l="41346" t="35115" r="39753" b="34131"/>
          <a:stretch/>
        </p:blipFill>
        <p:spPr>
          <a:xfrm>
            <a:off x="1101750" y="1901200"/>
            <a:ext cx="758575" cy="987425"/>
          </a:xfrm>
          <a:prstGeom prst="rect">
            <a:avLst/>
          </a:prstGeom>
          <a:noFill/>
          <a:ln>
            <a:noFill/>
          </a:ln>
        </p:spPr>
      </p:pic>
      <p:pic>
        <p:nvPicPr>
          <p:cNvPr id="832" name="Google Shape;832;p71"/>
          <p:cNvPicPr preferRelativeResize="0"/>
          <p:nvPr/>
        </p:nvPicPr>
        <p:blipFill rotWithShape="1">
          <a:blip r:embed="rId3">
            <a:alphaModFix/>
          </a:blip>
          <a:srcRect l="41239" r="39859" b="69246"/>
          <a:stretch/>
        </p:blipFill>
        <p:spPr>
          <a:xfrm>
            <a:off x="750225" y="2147375"/>
            <a:ext cx="758575" cy="987425"/>
          </a:xfrm>
          <a:prstGeom prst="rect">
            <a:avLst/>
          </a:prstGeom>
          <a:noFill/>
          <a:ln>
            <a:noFill/>
          </a:ln>
        </p:spPr>
      </p:pic>
      <p:sp>
        <p:nvSpPr>
          <p:cNvPr id="833" name="Google Shape;833;p71"/>
          <p:cNvSpPr/>
          <p:nvPr/>
        </p:nvSpPr>
        <p:spPr>
          <a:xfrm>
            <a:off x="2656325" y="2729475"/>
            <a:ext cx="123600" cy="1233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1"/>
          <p:cNvSpPr/>
          <p:nvPr/>
        </p:nvSpPr>
        <p:spPr>
          <a:xfrm>
            <a:off x="2837287" y="2729475"/>
            <a:ext cx="123600" cy="1233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1"/>
          <p:cNvSpPr/>
          <p:nvPr/>
        </p:nvSpPr>
        <p:spPr>
          <a:xfrm>
            <a:off x="3018248" y="2729475"/>
            <a:ext cx="123600" cy="1233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1"/>
          <p:cNvSpPr/>
          <p:nvPr/>
        </p:nvSpPr>
        <p:spPr>
          <a:xfrm>
            <a:off x="2656313" y="2888625"/>
            <a:ext cx="123600" cy="1233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1"/>
          <p:cNvSpPr/>
          <p:nvPr/>
        </p:nvSpPr>
        <p:spPr>
          <a:xfrm>
            <a:off x="2837274" y="2888625"/>
            <a:ext cx="123600" cy="1233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1"/>
          <p:cNvSpPr/>
          <p:nvPr/>
        </p:nvSpPr>
        <p:spPr>
          <a:xfrm>
            <a:off x="3018236" y="2888625"/>
            <a:ext cx="123600" cy="1233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1"/>
          <p:cNvSpPr/>
          <p:nvPr/>
        </p:nvSpPr>
        <p:spPr>
          <a:xfrm>
            <a:off x="2656313" y="3047775"/>
            <a:ext cx="123600" cy="1233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1"/>
          <p:cNvSpPr/>
          <p:nvPr/>
        </p:nvSpPr>
        <p:spPr>
          <a:xfrm>
            <a:off x="2837274" y="3047775"/>
            <a:ext cx="123600" cy="1233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1"/>
          <p:cNvSpPr/>
          <p:nvPr/>
        </p:nvSpPr>
        <p:spPr>
          <a:xfrm>
            <a:off x="3018236" y="3047775"/>
            <a:ext cx="123600" cy="1233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1"/>
          <p:cNvSpPr/>
          <p:nvPr/>
        </p:nvSpPr>
        <p:spPr>
          <a:xfrm>
            <a:off x="3037325" y="2174113"/>
            <a:ext cx="123600" cy="123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1"/>
          <p:cNvSpPr/>
          <p:nvPr/>
        </p:nvSpPr>
        <p:spPr>
          <a:xfrm>
            <a:off x="3218287" y="2174113"/>
            <a:ext cx="123600" cy="123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1"/>
          <p:cNvSpPr/>
          <p:nvPr/>
        </p:nvSpPr>
        <p:spPr>
          <a:xfrm>
            <a:off x="3399248" y="2174113"/>
            <a:ext cx="123600" cy="123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1"/>
          <p:cNvSpPr/>
          <p:nvPr/>
        </p:nvSpPr>
        <p:spPr>
          <a:xfrm>
            <a:off x="3037313" y="2333263"/>
            <a:ext cx="123600" cy="123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1"/>
          <p:cNvSpPr/>
          <p:nvPr/>
        </p:nvSpPr>
        <p:spPr>
          <a:xfrm>
            <a:off x="3218274" y="2333263"/>
            <a:ext cx="123600" cy="123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1"/>
          <p:cNvSpPr/>
          <p:nvPr/>
        </p:nvSpPr>
        <p:spPr>
          <a:xfrm>
            <a:off x="3399236" y="2333263"/>
            <a:ext cx="123600" cy="123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1"/>
          <p:cNvSpPr/>
          <p:nvPr/>
        </p:nvSpPr>
        <p:spPr>
          <a:xfrm>
            <a:off x="3037313" y="2492413"/>
            <a:ext cx="123600" cy="123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1"/>
          <p:cNvSpPr/>
          <p:nvPr/>
        </p:nvSpPr>
        <p:spPr>
          <a:xfrm>
            <a:off x="3218274" y="2492413"/>
            <a:ext cx="123600" cy="123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1"/>
          <p:cNvSpPr/>
          <p:nvPr/>
        </p:nvSpPr>
        <p:spPr>
          <a:xfrm>
            <a:off x="3399236" y="2492413"/>
            <a:ext cx="123600" cy="123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1"/>
          <p:cNvSpPr/>
          <p:nvPr/>
        </p:nvSpPr>
        <p:spPr>
          <a:xfrm>
            <a:off x="3399225" y="1677288"/>
            <a:ext cx="123600" cy="123300"/>
          </a:xfrm>
          <a:prstGeom prst="ellipse">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1"/>
          <p:cNvSpPr/>
          <p:nvPr/>
        </p:nvSpPr>
        <p:spPr>
          <a:xfrm>
            <a:off x="3580187" y="1677288"/>
            <a:ext cx="123600" cy="123300"/>
          </a:xfrm>
          <a:prstGeom prst="ellipse">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1"/>
          <p:cNvSpPr/>
          <p:nvPr/>
        </p:nvSpPr>
        <p:spPr>
          <a:xfrm>
            <a:off x="3761148" y="1677288"/>
            <a:ext cx="123600" cy="123300"/>
          </a:xfrm>
          <a:prstGeom prst="ellipse">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1"/>
          <p:cNvSpPr/>
          <p:nvPr/>
        </p:nvSpPr>
        <p:spPr>
          <a:xfrm>
            <a:off x="3399213" y="1836438"/>
            <a:ext cx="123600" cy="123300"/>
          </a:xfrm>
          <a:prstGeom prst="ellipse">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1"/>
          <p:cNvSpPr/>
          <p:nvPr/>
        </p:nvSpPr>
        <p:spPr>
          <a:xfrm>
            <a:off x="3580174" y="1836438"/>
            <a:ext cx="123600" cy="123300"/>
          </a:xfrm>
          <a:prstGeom prst="ellipse">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1"/>
          <p:cNvSpPr/>
          <p:nvPr/>
        </p:nvSpPr>
        <p:spPr>
          <a:xfrm>
            <a:off x="3761136" y="1836438"/>
            <a:ext cx="123600" cy="123300"/>
          </a:xfrm>
          <a:prstGeom prst="ellipse">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p:cNvSpPr/>
          <p:nvPr/>
        </p:nvSpPr>
        <p:spPr>
          <a:xfrm>
            <a:off x="3399213" y="1995588"/>
            <a:ext cx="123600" cy="123300"/>
          </a:xfrm>
          <a:prstGeom prst="ellipse">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p:cNvSpPr/>
          <p:nvPr/>
        </p:nvSpPr>
        <p:spPr>
          <a:xfrm>
            <a:off x="3580174" y="1995588"/>
            <a:ext cx="123600" cy="123300"/>
          </a:xfrm>
          <a:prstGeom prst="ellipse">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p:cNvSpPr/>
          <p:nvPr/>
        </p:nvSpPr>
        <p:spPr>
          <a:xfrm>
            <a:off x="3761136" y="1995588"/>
            <a:ext cx="123600" cy="123300"/>
          </a:xfrm>
          <a:prstGeom prst="ellipse">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p:cNvSpPr txBox="1"/>
          <p:nvPr/>
        </p:nvSpPr>
        <p:spPr>
          <a:xfrm>
            <a:off x="493775" y="3134800"/>
            <a:ext cx="14676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Input Layer</a:t>
            </a:r>
            <a:endParaRPr b="1">
              <a:latin typeface="Montserrat"/>
              <a:ea typeface="Montserrat"/>
              <a:cs typeface="Montserrat"/>
              <a:sym typeface="Montserrat"/>
            </a:endParaRPr>
          </a:p>
        </p:txBody>
      </p:sp>
      <p:sp>
        <p:nvSpPr>
          <p:cNvPr id="861" name="Google Shape;861;p71"/>
          <p:cNvSpPr txBox="1"/>
          <p:nvPr/>
        </p:nvSpPr>
        <p:spPr>
          <a:xfrm>
            <a:off x="2447550" y="3171075"/>
            <a:ext cx="14676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Filter</a:t>
            </a:r>
            <a:endParaRPr b="1">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1508024" y="295788"/>
            <a:ext cx="32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a:ea typeface="Montserrat"/>
                <a:cs typeface="Montserrat"/>
                <a:sym typeface="Montserrat"/>
              </a:rPr>
              <a:t>Deep Learning</a:t>
            </a:r>
            <a:endParaRPr dirty="0">
              <a:latin typeface="Montserrat"/>
              <a:ea typeface="Montserrat"/>
              <a:cs typeface="Montserrat"/>
              <a:sym typeface="Montserrat"/>
            </a:endParaRPr>
          </a:p>
        </p:txBody>
      </p:sp>
      <p:sp>
        <p:nvSpPr>
          <p:cNvPr id="83" name="Google Shape;83;p18"/>
          <p:cNvSpPr txBox="1">
            <a:spLocks noGrp="1"/>
          </p:cNvSpPr>
          <p:nvPr>
            <p:ph type="body" idx="1"/>
          </p:nvPr>
        </p:nvSpPr>
        <p:spPr>
          <a:xfrm>
            <a:off x="311625" y="868488"/>
            <a:ext cx="8520600" cy="3416400"/>
          </a:xfrm>
          <a:prstGeom prst="rect">
            <a:avLst/>
          </a:prstGeom>
        </p:spPr>
        <p:txBody>
          <a:bodyPr spcFirstLastPara="1" wrap="square" lIns="91425" tIns="91425" rIns="91425" bIns="91425" anchor="t" anchorCtr="0">
            <a:noAutofit/>
          </a:bodyPr>
          <a:lstStyle/>
          <a:p>
            <a:pPr marL="457200" marR="0" lvl="0" indent="-406400" algn="l" rtl="0">
              <a:lnSpc>
                <a:spcPct val="115000"/>
              </a:lnSpc>
              <a:spcBef>
                <a:spcPts val="0"/>
              </a:spcBef>
              <a:spcAft>
                <a:spcPts val="0"/>
              </a:spcAft>
              <a:buClr>
                <a:srgbClr val="434343"/>
              </a:buClr>
              <a:buSzPts val="2800"/>
              <a:buFont typeface="Montserrat"/>
              <a:buChar char="●"/>
            </a:pPr>
            <a:r>
              <a:rPr lang="de-DE" sz="2400" dirty="0">
                <a:solidFill>
                  <a:srgbClr val="434343"/>
                </a:solidFill>
                <a:latin typeface="Montserrat"/>
                <a:ea typeface="Montserrat"/>
                <a:cs typeface="Montserrat"/>
                <a:sym typeface="Montserrat"/>
              </a:rPr>
              <a:t>Bevor wir uns mit den CNNs befassen, wollen wir zunächst einige wichtige Ideen über Computer Vision diskutieren</a:t>
            </a:r>
            <a:r>
              <a:rPr lang="en" sz="2400" dirty="0">
                <a:solidFill>
                  <a:srgbClr val="434343"/>
                </a:solidFill>
                <a:latin typeface="Montserrat"/>
                <a:ea typeface="Montserrat"/>
                <a:cs typeface="Montserrat"/>
                <a:sym typeface="Montserrat"/>
              </a:rPr>
              <a:t>.</a:t>
            </a:r>
          </a:p>
          <a:p>
            <a:pPr marL="50800" marR="0" lvl="0" indent="0" algn="l" rtl="0">
              <a:lnSpc>
                <a:spcPct val="115000"/>
              </a:lnSpc>
              <a:spcBef>
                <a:spcPts val="0"/>
              </a:spcBef>
              <a:spcAft>
                <a:spcPts val="0"/>
              </a:spcAft>
              <a:buClr>
                <a:srgbClr val="434343"/>
              </a:buClr>
              <a:buSzPts val="2800"/>
              <a:buNone/>
            </a:pPr>
            <a:endParaRPr sz="2400" dirty="0">
              <a:solidFill>
                <a:srgbClr val="434343"/>
              </a:solidFill>
              <a:latin typeface="Montserrat"/>
              <a:ea typeface="Montserrat"/>
              <a:cs typeface="Montserrat"/>
              <a:sym typeface="Montserrat"/>
            </a:endParaRPr>
          </a:p>
          <a:p>
            <a:pPr marL="457200" marR="0" lvl="0" indent="-406400" algn="l" rtl="0">
              <a:lnSpc>
                <a:spcPct val="115000"/>
              </a:lnSpc>
              <a:spcBef>
                <a:spcPts val="0"/>
              </a:spcBef>
              <a:spcAft>
                <a:spcPts val="0"/>
              </a:spcAft>
              <a:buClr>
                <a:srgbClr val="434343"/>
              </a:buClr>
              <a:buSzPts val="2800"/>
              <a:buFont typeface="Montserrat"/>
              <a:buChar char="●"/>
            </a:pPr>
            <a:r>
              <a:rPr lang="de-DE" sz="2400" dirty="0">
                <a:solidFill>
                  <a:srgbClr val="434343"/>
                </a:solidFill>
                <a:latin typeface="Montserrat"/>
                <a:ea typeface="Montserrat"/>
                <a:cs typeface="Montserrat"/>
                <a:sym typeface="Montserrat"/>
              </a:rPr>
              <a:t>Computer Vision ist ein allgemeiner Begriff für die Verwendung von Computerprogrammen zur Verarbeitung von Bilddaten</a:t>
            </a:r>
            <a:r>
              <a:rPr lang="en" sz="2400" dirty="0">
                <a:solidFill>
                  <a:srgbClr val="434343"/>
                </a:solidFill>
                <a:latin typeface="Montserrat"/>
                <a:ea typeface="Montserrat"/>
                <a:cs typeface="Montserrat"/>
                <a:sym typeface="Montserrat"/>
              </a:rPr>
              <a:t>.</a:t>
            </a:r>
            <a:endParaRPr sz="2400" dirty="0">
              <a:solidFill>
                <a:srgbClr val="434343"/>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72"/>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pic>
        <p:nvPicPr>
          <p:cNvPr id="867" name="Google Shape;867;p72"/>
          <p:cNvPicPr preferRelativeResize="0"/>
          <p:nvPr/>
        </p:nvPicPr>
        <p:blipFill rotWithShape="1">
          <a:blip r:embed="rId3">
            <a:alphaModFix/>
          </a:blip>
          <a:srcRect l="39562" t="67229" r="38260"/>
          <a:stretch/>
        </p:blipFill>
        <p:spPr>
          <a:xfrm>
            <a:off x="1349600" y="1558900"/>
            <a:ext cx="890025" cy="1052200"/>
          </a:xfrm>
          <a:prstGeom prst="rect">
            <a:avLst/>
          </a:prstGeom>
          <a:noFill/>
          <a:ln>
            <a:noFill/>
          </a:ln>
        </p:spPr>
      </p:pic>
      <p:pic>
        <p:nvPicPr>
          <p:cNvPr id="868" name="Google Shape;868;p72"/>
          <p:cNvPicPr preferRelativeResize="0"/>
          <p:nvPr/>
        </p:nvPicPr>
        <p:blipFill rotWithShape="1">
          <a:blip r:embed="rId3">
            <a:alphaModFix/>
          </a:blip>
          <a:srcRect l="41346" t="35115" r="39753" b="34131"/>
          <a:stretch/>
        </p:blipFill>
        <p:spPr>
          <a:xfrm>
            <a:off x="1101750" y="1901200"/>
            <a:ext cx="758575" cy="987425"/>
          </a:xfrm>
          <a:prstGeom prst="rect">
            <a:avLst/>
          </a:prstGeom>
          <a:noFill/>
          <a:ln>
            <a:noFill/>
          </a:ln>
        </p:spPr>
      </p:pic>
      <p:pic>
        <p:nvPicPr>
          <p:cNvPr id="869" name="Google Shape;869;p72"/>
          <p:cNvPicPr preferRelativeResize="0"/>
          <p:nvPr/>
        </p:nvPicPr>
        <p:blipFill rotWithShape="1">
          <a:blip r:embed="rId3">
            <a:alphaModFix/>
          </a:blip>
          <a:srcRect l="41239" r="39859" b="69246"/>
          <a:stretch/>
        </p:blipFill>
        <p:spPr>
          <a:xfrm>
            <a:off x="750225" y="2147375"/>
            <a:ext cx="758575" cy="987425"/>
          </a:xfrm>
          <a:prstGeom prst="rect">
            <a:avLst/>
          </a:prstGeom>
          <a:noFill/>
          <a:ln>
            <a:noFill/>
          </a:ln>
        </p:spPr>
      </p:pic>
      <p:sp>
        <p:nvSpPr>
          <p:cNvPr id="870" name="Google Shape;870;p72"/>
          <p:cNvSpPr/>
          <p:nvPr/>
        </p:nvSpPr>
        <p:spPr>
          <a:xfrm>
            <a:off x="2656325" y="2729475"/>
            <a:ext cx="123600" cy="1233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2"/>
          <p:cNvSpPr/>
          <p:nvPr/>
        </p:nvSpPr>
        <p:spPr>
          <a:xfrm>
            <a:off x="2837287" y="2729475"/>
            <a:ext cx="123600" cy="1233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2"/>
          <p:cNvSpPr/>
          <p:nvPr/>
        </p:nvSpPr>
        <p:spPr>
          <a:xfrm>
            <a:off x="3018248" y="2729475"/>
            <a:ext cx="123600" cy="1233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2"/>
          <p:cNvSpPr/>
          <p:nvPr/>
        </p:nvSpPr>
        <p:spPr>
          <a:xfrm>
            <a:off x="2656313" y="2888625"/>
            <a:ext cx="123600" cy="1233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2"/>
          <p:cNvSpPr/>
          <p:nvPr/>
        </p:nvSpPr>
        <p:spPr>
          <a:xfrm>
            <a:off x="2837274" y="2888625"/>
            <a:ext cx="123600" cy="1233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2"/>
          <p:cNvSpPr/>
          <p:nvPr/>
        </p:nvSpPr>
        <p:spPr>
          <a:xfrm>
            <a:off x="3018236" y="2888625"/>
            <a:ext cx="123600" cy="1233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2"/>
          <p:cNvSpPr/>
          <p:nvPr/>
        </p:nvSpPr>
        <p:spPr>
          <a:xfrm>
            <a:off x="2656313" y="3047775"/>
            <a:ext cx="123600" cy="1233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2"/>
          <p:cNvSpPr/>
          <p:nvPr/>
        </p:nvSpPr>
        <p:spPr>
          <a:xfrm>
            <a:off x="2837274" y="3047775"/>
            <a:ext cx="123600" cy="1233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2"/>
          <p:cNvSpPr/>
          <p:nvPr/>
        </p:nvSpPr>
        <p:spPr>
          <a:xfrm>
            <a:off x="3018236" y="3047775"/>
            <a:ext cx="123600" cy="1233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2"/>
          <p:cNvSpPr/>
          <p:nvPr/>
        </p:nvSpPr>
        <p:spPr>
          <a:xfrm>
            <a:off x="3037325" y="2174113"/>
            <a:ext cx="123600" cy="123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2"/>
          <p:cNvSpPr/>
          <p:nvPr/>
        </p:nvSpPr>
        <p:spPr>
          <a:xfrm>
            <a:off x="3218287" y="2174113"/>
            <a:ext cx="123600" cy="123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2"/>
          <p:cNvSpPr/>
          <p:nvPr/>
        </p:nvSpPr>
        <p:spPr>
          <a:xfrm>
            <a:off x="3399248" y="2174113"/>
            <a:ext cx="123600" cy="123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2"/>
          <p:cNvSpPr/>
          <p:nvPr/>
        </p:nvSpPr>
        <p:spPr>
          <a:xfrm>
            <a:off x="3037313" y="2333263"/>
            <a:ext cx="123600" cy="123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2"/>
          <p:cNvSpPr/>
          <p:nvPr/>
        </p:nvSpPr>
        <p:spPr>
          <a:xfrm>
            <a:off x="3218274" y="2333263"/>
            <a:ext cx="123600" cy="123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2"/>
          <p:cNvSpPr/>
          <p:nvPr/>
        </p:nvSpPr>
        <p:spPr>
          <a:xfrm>
            <a:off x="3399236" y="2333263"/>
            <a:ext cx="123600" cy="123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2"/>
          <p:cNvSpPr/>
          <p:nvPr/>
        </p:nvSpPr>
        <p:spPr>
          <a:xfrm>
            <a:off x="3037313" y="2492413"/>
            <a:ext cx="123600" cy="123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2"/>
          <p:cNvSpPr/>
          <p:nvPr/>
        </p:nvSpPr>
        <p:spPr>
          <a:xfrm>
            <a:off x="3218274" y="2492413"/>
            <a:ext cx="123600" cy="123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2"/>
          <p:cNvSpPr/>
          <p:nvPr/>
        </p:nvSpPr>
        <p:spPr>
          <a:xfrm>
            <a:off x="3399236" y="2492413"/>
            <a:ext cx="123600" cy="123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2"/>
          <p:cNvSpPr/>
          <p:nvPr/>
        </p:nvSpPr>
        <p:spPr>
          <a:xfrm>
            <a:off x="3399225" y="1677288"/>
            <a:ext cx="123600" cy="123300"/>
          </a:xfrm>
          <a:prstGeom prst="ellipse">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2"/>
          <p:cNvSpPr/>
          <p:nvPr/>
        </p:nvSpPr>
        <p:spPr>
          <a:xfrm>
            <a:off x="3580187" y="1677288"/>
            <a:ext cx="123600" cy="123300"/>
          </a:xfrm>
          <a:prstGeom prst="ellipse">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2"/>
          <p:cNvSpPr/>
          <p:nvPr/>
        </p:nvSpPr>
        <p:spPr>
          <a:xfrm>
            <a:off x="3761148" y="1677288"/>
            <a:ext cx="123600" cy="123300"/>
          </a:xfrm>
          <a:prstGeom prst="ellipse">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2"/>
          <p:cNvSpPr/>
          <p:nvPr/>
        </p:nvSpPr>
        <p:spPr>
          <a:xfrm>
            <a:off x="3399213" y="1836438"/>
            <a:ext cx="123600" cy="123300"/>
          </a:xfrm>
          <a:prstGeom prst="ellipse">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2"/>
          <p:cNvSpPr/>
          <p:nvPr/>
        </p:nvSpPr>
        <p:spPr>
          <a:xfrm>
            <a:off x="3580174" y="1836438"/>
            <a:ext cx="123600" cy="123300"/>
          </a:xfrm>
          <a:prstGeom prst="ellipse">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2"/>
          <p:cNvSpPr/>
          <p:nvPr/>
        </p:nvSpPr>
        <p:spPr>
          <a:xfrm>
            <a:off x="3761136" y="1836438"/>
            <a:ext cx="123600" cy="123300"/>
          </a:xfrm>
          <a:prstGeom prst="ellipse">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2"/>
          <p:cNvSpPr/>
          <p:nvPr/>
        </p:nvSpPr>
        <p:spPr>
          <a:xfrm>
            <a:off x="3399213" y="1995588"/>
            <a:ext cx="123600" cy="123300"/>
          </a:xfrm>
          <a:prstGeom prst="ellipse">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2"/>
          <p:cNvSpPr/>
          <p:nvPr/>
        </p:nvSpPr>
        <p:spPr>
          <a:xfrm>
            <a:off x="3580174" y="1995588"/>
            <a:ext cx="123600" cy="123300"/>
          </a:xfrm>
          <a:prstGeom prst="ellipse">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2"/>
          <p:cNvSpPr/>
          <p:nvPr/>
        </p:nvSpPr>
        <p:spPr>
          <a:xfrm>
            <a:off x="3761136" y="1995588"/>
            <a:ext cx="123600" cy="123300"/>
          </a:xfrm>
          <a:prstGeom prst="ellipse">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2"/>
          <p:cNvSpPr txBox="1"/>
          <p:nvPr/>
        </p:nvSpPr>
        <p:spPr>
          <a:xfrm>
            <a:off x="493775" y="3134800"/>
            <a:ext cx="14676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Input Layer</a:t>
            </a:r>
            <a:endParaRPr b="1">
              <a:latin typeface="Montserrat"/>
              <a:ea typeface="Montserrat"/>
              <a:cs typeface="Montserrat"/>
              <a:sym typeface="Montserrat"/>
            </a:endParaRPr>
          </a:p>
        </p:txBody>
      </p:sp>
      <p:sp>
        <p:nvSpPr>
          <p:cNvPr id="898" name="Google Shape;898;p72"/>
          <p:cNvSpPr txBox="1"/>
          <p:nvPr/>
        </p:nvSpPr>
        <p:spPr>
          <a:xfrm>
            <a:off x="2447550" y="3171075"/>
            <a:ext cx="14676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Filter 1</a:t>
            </a:r>
            <a:endParaRPr b="1">
              <a:latin typeface="Montserrat"/>
              <a:ea typeface="Montserrat"/>
              <a:cs typeface="Montserrat"/>
              <a:sym typeface="Montserrat"/>
            </a:endParaRPr>
          </a:p>
        </p:txBody>
      </p:sp>
      <p:sp>
        <p:nvSpPr>
          <p:cNvPr id="899" name="Google Shape;899;p72"/>
          <p:cNvSpPr txBox="1"/>
          <p:nvPr/>
        </p:nvSpPr>
        <p:spPr>
          <a:xfrm>
            <a:off x="3580175" y="3171075"/>
            <a:ext cx="14676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Filter 2 ...</a:t>
            </a:r>
            <a:endParaRPr b="1">
              <a:latin typeface="Montserrat"/>
              <a:ea typeface="Montserrat"/>
              <a:cs typeface="Montserrat"/>
              <a:sym typeface="Montserrat"/>
            </a:endParaRPr>
          </a:p>
        </p:txBody>
      </p:sp>
      <p:sp>
        <p:nvSpPr>
          <p:cNvPr id="900" name="Google Shape;900;p72"/>
          <p:cNvSpPr/>
          <p:nvPr/>
        </p:nvSpPr>
        <p:spPr>
          <a:xfrm>
            <a:off x="3937825" y="2781275"/>
            <a:ext cx="123600" cy="123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2"/>
          <p:cNvSpPr/>
          <p:nvPr/>
        </p:nvSpPr>
        <p:spPr>
          <a:xfrm>
            <a:off x="4118787" y="2781275"/>
            <a:ext cx="123600" cy="123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2"/>
          <p:cNvSpPr/>
          <p:nvPr/>
        </p:nvSpPr>
        <p:spPr>
          <a:xfrm>
            <a:off x="4299748" y="2781275"/>
            <a:ext cx="123600" cy="123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2"/>
          <p:cNvSpPr/>
          <p:nvPr/>
        </p:nvSpPr>
        <p:spPr>
          <a:xfrm>
            <a:off x="3937813" y="2940425"/>
            <a:ext cx="123600" cy="123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2"/>
          <p:cNvSpPr/>
          <p:nvPr/>
        </p:nvSpPr>
        <p:spPr>
          <a:xfrm>
            <a:off x="4118774" y="2940425"/>
            <a:ext cx="123600" cy="123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2"/>
          <p:cNvSpPr/>
          <p:nvPr/>
        </p:nvSpPr>
        <p:spPr>
          <a:xfrm>
            <a:off x="4299736" y="2940425"/>
            <a:ext cx="123600" cy="123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2"/>
          <p:cNvSpPr/>
          <p:nvPr/>
        </p:nvSpPr>
        <p:spPr>
          <a:xfrm>
            <a:off x="3937813" y="3099575"/>
            <a:ext cx="123600" cy="123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2"/>
          <p:cNvSpPr/>
          <p:nvPr/>
        </p:nvSpPr>
        <p:spPr>
          <a:xfrm>
            <a:off x="4118774" y="3099575"/>
            <a:ext cx="123600" cy="123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2"/>
          <p:cNvSpPr/>
          <p:nvPr/>
        </p:nvSpPr>
        <p:spPr>
          <a:xfrm>
            <a:off x="4299736" y="3099575"/>
            <a:ext cx="123600" cy="123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2"/>
          <p:cNvSpPr/>
          <p:nvPr/>
        </p:nvSpPr>
        <p:spPr>
          <a:xfrm>
            <a:off x="4118788" y="2212213"/>
            <a:ext cx="123600" cy="1233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2"/>
          <p:cNvSpPr/>
          <p:nvPr/>
        </p:nvSpPr>
        <p:spPr>
          <a:xfrm>
            <a:off x="4299749" y="2212213"/>
            <a:ext cx="123600" cy="1233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2"/>
          <p:cNvSpPr/>
          <p:nvPr/>
        </p:nvSpPr>
        <p:spPr>
          <a:xfrm>
            <a:off x="4480711" y="2212213"/>
            <a:ext cx="123600" cy="1233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2"/>
          <p:cNvSpPr/>
          <p:nvPr/>
        </p:nvSpPr>
        <p:spPr>
          <a:xfrm>
            <a:off x="4118775" y="2371363"/>
            <a:ext cx="123600" cy="1233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2"/>
          <p:cNvSpPr/>
          <p:nvPr/>
        </p:nvSpPr>
        <p:spPr>
          <a:xfrm>
            <a:off x="4299737" y="2371363"/>
            <a:ext cx="123600" cy="1233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2"/>
          <p:cNvSpPr/>
          <p:nvPr/>
        </p:nvSpPr>
        <p:spPr>
          <a:xfrm>
            <a:off x="4480698" y="2371363"/>
            <a:ext cx="123600" cy="1233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2"/>
          <p:cNvSpPr/>
          <p:nvPr/>
        </p:nvSpPr>
        <p:spPr>
          <a:xfrm>
            <a:off x="4118775" y="2530513"/>
            <a:ext cx="123600" cy="1233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2"/>
          <p:cNvSpPr/>
          <p:nvPr/>
        </p:nvSpPr>
        <p:spPr>
          <a:xfrm>
            <a:off x="4299737" y="2530513"/>
            <a:ext cx="123600" cy="1233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2"/>
          <p:cNvSpPr/>
          <p:nvPr/>
        </p:nvSpPr>
        <p:spPr>
          <a:xfrm>
            <a:off x="4480698" y="2530513"/>
            <a:ext cx="123600" cy="1233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2"/>
          <p:cNvSpPr/>
          <p:nvPr/>
        </p:nvSpPr>
        <p:spPr>
          <a:xfrm>
            <a:off x="4329238" y="1677288"/>
            <a:ext cx="123600" cy="1233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2"/>
          <p:cNvSpPr/>
          <p:nvPr/>
        </p:nvSpPr>
        <p:spPr>
          <a:xfrm>
            <a:off x="4510199" y="1677288"/>
            <a:ext cx="123600" cy="1233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2"/>
          <p:cNvSpPr/>
          <p:nvPr/>
        </p:nvSpPr>
        <p:spPr>
          <a:xfrm>
            <a:off x="4691161" y="1677288"/>
            <a:ext cx="123600" cy="1233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2"/>
          <p:cNvSpPr/>
          <p:nvPr/>
        </p:nvSpPr>
        <p:spPr>
          <a:xfrm>
            <a:off x="4329225" y="1836438"/>
            <a:ext cx="123600" cy="1233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2"/>
          <p:cNvSpPr/>
          <p:nvPr/>
        </p:nvSpPr>
        <p:spPr>
          <a:xfrm>
            <a:off x="4510187" y="1836438"/>
            <a:ext cx="123600" cy="1233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2"/>
          <p:cNvSpPr/>
          <p:nvPr/>
        </p:nvSpPr>
        <p:spPr>
          <a:xfrm>
            <a:off x="4691148" y="1836438"/>
            <a:ext cx="123600" cy="1233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2"/>
          <p:cNvSpPr/>
          <p:nvPr/>
        </p:nvSpPr>
        <p:spPr>
          <a:xfrm>
            <a:off x="4329225" y="1995588"/>
            <a:ext cx="123600" cy="1233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2"/>
          <p:cNvSpPr/>
          <p:nvPr/>
        </p:nvSpPr>
        <p:spPr>
          <a:xfrm>
            <a:off x="4510187" y="1995588"/>
            <a:ext cx="123600" cy="1233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2"/>
          <p:cNvSpPr/>
          <p:nvPr/>
        </p:nvSpPr>
        <p:spPr>
          <a:xfrm>
            <a:off x="4691148" y="1995588"/>
            <a:ext cx="123600" cy="1233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76"/>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949" name="Google Shape;949;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06400" algn="l" rtl="0">
              <a:lnSpc>
                <a:spcPct val="115000"/>
              </a:lnSpc>
              <a:spcBef>
                <a:spcPts val="0"/>
              </a:spcBef>
              <a:spcAft>
                <a:spcPts val="0"/>
              </a:spcAft>
              <a:buClr>
                <a:srgbClr val="434343"/>
              </a:buClr>
              <a:buSzPts val="2800"/>
              <a:buFont typeface="Montserrat"/>
              <a:buChar char="●"/>
            </a:pPr>
            <a:r>
              <a:rPr lang="de-DE" sz="2800" dirty="0">
                <a:solidFill>
                  <a:srgbClr val="434343"/>
                </a:solidFill>
                <a:latin typeface="Montserrat"/>
                <a:ea typeface="Montserrat"/>
                <a:cs typeface="Montserrat"/>
                <a:sym typeface="Montserrat"/>
              </a:rPr>
              <a:t>Auch bei lokaler Konnektivität wird es bei Farbbildern und möglicherweise Dutzenden oder Hunderten von Filtern eine Menge von Parametern geben.</a:t>
            </a:r>
          </a:p>
          <a:p>
            <a:pPr marL="457200" marR="0" lvl="0" indent="-406400" algn="l" rtl="0">
              <a:lnSpc>
                <a:spcPct val="115000"/>
              </a:lnSpc>
              <a:spcBef>
                <a:spcPts val="0"/>
              </a:spcBef>
              <a:spcAft>
                <a:spcPts val="0"/>
              </a:spcAft>
              <a:buClr>
                <a:srgbClr val="434343"/>
              </a:buClr>
              <a:buSzPts val="2800"/>
              <a:buFont typeface="Montserrat"/>
              <a:buChar char="●"/>
            </a:pPr>
            <a:r>
              <a:rPr lang="de-DE" sz="2800" dirty="0">
                <a:solidFill>
                  <a:srgbClr val="434343"/>
                </a:solidFill>
                <a:latin typeface="Montserrat"/>
                <a:ea typeface="Montserrat"/>
                <a:cs typeface="Montserrat"/>
                <a:sym typeface="Montserrat"/>
              </a:rPr>
              <a:t>Wir können Pooling-Layer verwenden, um dies zu reduzieren.</a:t>
            </a:r>
            <a:endParaRPr sz="2800" dirty="0">
              <a:solidFill>
                <a:srgbClr val="434343"/>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8144214-7471-45F9-A086-59AA29AD270A}"/>
              </a:ext>
            </a:extLst>
          </p:cNvPr>
          <p:cNvSpPr txBox="1"/>
          <p:nvPr/>
        </p:nvSpPr>
        <p:spPr>
          <a:xfrm>
            <a:off x="349956" y="1399822"/>
            <a:ext cx="8647288" cy="2739211"/>
          </a:xfrm>
          <a:prstGeom prst="rect">
            <a:avLst/>
          </a:prstGeom>
          <a:noFill/>
        </p:spPr>
        <p:txBody>
          <a:bodyPr wrap="square" rtlCol="0">
            <a:spAutoFit/>
          </a:bodyPr>
          <a:lstStyle/>
          <a:p>
            <a:pPr marL="285750" indent="-285750">
              <a:buSzPct val="170000"/>
              <a:buFont typeface="Arial" panose="020B0604020202020204" pitchFamily="34" charset="0"/>
              <a:buChar char="•"/>
            </a:pPr>
            <a:r>
              <a:rPr lang="de-DE" sz="2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Pooling </a:t>
            </a:r>
            <a:r>
              <a:rPr lang="de-DE" sz="2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Hierbei wird der Großteil der Aktivität eines </a:t>
            </a:r>
            <a:r>
              <a:rPr lang="de-DE" sz="24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Layers</a:t>
            </a:r>
            <a:r>
              <a:rPr lang="de-DE" sz="2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schlicht verworfen.</a:t>
            </a:r>
          </a:p>
          <a:p>
            <a:pPr marL="285750" indent="-285750">
              <a:buSzPct val="140000"/>
              <a:buFont typeface="Arial" panose="020B0604020202020204" pitchFamily="34" charset="0"/>
              <a:buChar char="•"/>
            </a:pPr>
            <a:r>
              <a:rPr lang="de-DE" sz="2400" b="1"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ReLU</a:t>
            </a:r>
            <a:r>
              <a:rPr lang="de-DE" sz="2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 Die gängige Aktivierungsfunktion, die jeglichen negativen Input auf 0 projiziert.</a:t>
            </a:r>
          </a:p>
          <a:p>
            <a:pPr marL="285750" indent="-285750">
              <a:buSzPct val="140000"/>
              <a:buFont typeface="Arial" panose="020B0604020202020204" pitchFamily="34" charset="0"/>
              <a:buChar char="•"/>
            </a:pPr>
            <a:r>
              <a:rPr lang="de-DE" sz="24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Dropout</a:t>
            </a:r>
            <a:r>
              <a:rPr lang="de-DE" sz="2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 Eine Regularisierungsmethode beim Training, die </a:t>
            </a:r>
            <a:r>
              <a:rPr lang="de-DE" sz="2400" u="sng"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Overfitting </a:t>
            </a:r>
            <a:r>
              <a:rPr lang="de-DE" sz="2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verhindert. Dabei werden pro Trainingsschritt zufällig ausgewählte Neuronen aus dem Netzwerk entfernt.</a:t>
            </a:r>
            <a:endParaRPr lang="de-DE" sz="2400" dirty="0">
              <a:latin typeface="Calibri" panose="020F0502020204030204" pitchFamily="34" charset="0"/>
              <a:cs typeface="Calibri" panose="020F0502020204030204" pitchFamily="34" charset="0"/>
            </a:endParaRPr>
          </a:p>
        </p:txBody>
      </p:sp>
      <p:sp>
        <p:nvSpPr>
          <p:cNvPr id="4" name="Textfeld 3">
            <a:extLst>
              <a:ext uri="{FF2B5EF4-FFF2-40B4-BE49-F238E27FC236}">
                <a16:creationId xmlns:a16="http://schemas.microsoft.com/office/drawing/2014/main" id="{9ECB9B83-F93F-433F-9191-DF9C51ED37B3}"/>
              </a:ext>
            </a:extLst>
          </p:cNvPr>
          <p:cNvSpPr txBox="1"/>
          <p:nvPr/>
        </p:nvSpPr>
        <p:spPr>
          <a:xfrm>
            <a:off x="942622" y="229990"/>
            <a:ext cx="4572000" cy="646331"/>
          </a:xfrm>
          <a:prstGeom prst="rect">
            <a:avLst/>
          </a:prstGeom>
          <a:noFill/>
        </p:spPr>
        <p:txBody>
          <a:bodyPr wrap="square">
            <a:spAutoFit/>
          </a:bodyPr>
          <a:lstStyle/>
          <a:p>
            <a:r>
              <a:rPr kumimoji="0" lang="de-DE" sz="3600" b="1" i="0" u="none" strike="noStrike" kern="0" cap="none" spc="0" normalizeH="0" baseline="0" noProof="0" dirty="0">
                <a:ln>
                  <a:noFill/>
                </a:ln>
                <a:solidFill>
                  <a:srgbClr val="000000"/>
                </a:solidFill>
                <a:effectLst/>
                <a:uLnTx/>
                <a:uFillTx/>
                <a:latin typeface="Arial"/>
                <a:cs typeface="Arial"/>
                <a:sym typeface="Arial"/>
              </a:rPr>
              <a:t>Training</a:t>
            </a:r>
            <a:endParaRPr lang="de-DE" dirty="0"/>
          </a:p>
        </p:txBody>
      </p:sp>
    </p:spTree>
    <p:extLst>
      <p:ext uri="{BB962C8B-B14F-4D97-AF65-F5344CB8AC3E}">
        <p14:creationId xmlns:p14="http://schemas.microsoft.com/office/powerpoint/2010/main" val="3383111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77"/>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955" name="Google Shape;955;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06400" algn="l" rtl="0">
              <a:lnSpc>
                <a:spcPct val="115000"/>
              </a:lnSpc>
              <a:spcBef>
                <a:spcPts val="0"/>
              </a:spcBef>
              <a:spcAft>
                <a:spcPts val="0"/>
              </a:spcAft>
              <a:buClr>
                <a:srgbClr val="434343"/>
              </a:buClr>
              <a:buSzPts val="2800"/>
              <a:buFont typeface="Montserrat"/>
              <a:buChar char="●"/>
            </a:pPr>
            <a:r>
              <a:rPr lang="en" sz="2800">
                <a:solidFill>
                  <a:srgbClr val="434343"/>
                </a:solidFill>
                <a:latin typeface="Montserrat"/>
                <a:ea typeface="Montserrat"/>
                <a:cs typeface="Montserrat"/>
                <a:sym typeface="Montserrat"/>
              </a:rPr>
              <a:t>Les couches de Pooling acceptent les couches convolutives comme entrée :</a:t>
            </a:r>
            <a:endParaRPr sz="2800">
              <a:solidFill>
                <a:srgbClr val="434343"/>
              </a:solidFill>
              <a:latin typeface="Montserrat"/>
              <a:ea typeface="Montserrat"/>
              <a:cs typeface="Montserrat"/>
              <a:sym typeface="Montserrat"/>
            </a:endParaRPr>
          </a:p>
        </p:txBody>
      </p:sp>
      <p:sp>
        <p:nvSpPr>
          <p:cNvPr id="956" name="Google Shape;956;p77"/>
          <p:cNvSpPr/>
          <p:nvPr/>
        </p:nvSpPr>
        <p:spPr>
          <a:xfrm>
            <a:off x="982975" y="2276850"/>
            <a:ext cx="1005900" cy="24093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Input</a:t>
            </a:r>
            <a:endParaRPr b="1" dirty="0">
              <a:latin typeface="Montserrat"/>
              <a:ea typeface="Montserrat"/>
              <a:cs typeface="Montserrat"/>
              <a:sym typeface="Montserrat"/>
            </a:endParaRPr>
          </a:p>
        </p:txBody>
      </p:sp>
      <p:sp>
        <p:nvSpPr>
          <p:cNvPr id="957" name="Google Shape;957;p77"/>
          <p:cNvSpPr/>
          <p:nvPr/>
        </p:nvSpPr>
        <p:spPr>
          <a:xfrm>
            <a:off x="2633475" y="2404050"/>
            <a:ext cx="726900" cy="21549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Conv</a:t>
            </a:r>
            <a:endParaRPr b="1" dirty="0">
              <a:latin typeface="Montserrat"/>
              <a:ea typeface="Montserrat"/>
              <a:cs typeface="Montserrat"/>
              <a:sym typeface="Montserrat"/>
            </a:endParaRPr>
          </a:p>
        </p:txBody>
      </p:sp>
      <p:sp>
        <p:nvSpPr>
          <p:cNvPr id="958" name="Google Shape;958;p77"/>
          <p:cNvSpPr/>
          <p:nvPr/>
        </p:nvSpPr>
        <p:spPr>
          <a:xfrm>
            <a:off x="2096225"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7"/>
          <p:cNvSpPr/>
          <p:nvPr/>
        </p:nvSpPr>
        <p:spPr>
          <a:xfrm>
            <a:off x="3901475" y="2404050"/>
            <a:ext cx="726900" cy="21549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Pool</a:t>
            </a:r>
            <a:endParaRPr b="1" dirty="0">
              <a:latin typeface="Montserrat"/>
              <a:ea typeface="Montserrat"/>
              <a:cs typeface="Montserrat"/>
              <a:sym typeface="Montserrat"/>
            </a:endParaRPr>
          </a:p>
        </p:txBody>
      </p:sp>
      <p:sp>
        <p:nvSpPr>
          <p:cNvPr id="960" name="Google Shape;960;p77"/>
          <p:cNvSpPr/>
          <p:nvPr/>
        </p:nvSpPr>
        <p:spPr>
          <a:xfrm>
            <a:off x="3415963"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78"/>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966" name="Google Shape;966;p78"/>
          <p:cNvSpPr txBox="1">
            <a:spLocks noGrp="1"/>
          </p:cNvSpPr>
          <p:nvPr>
            <p:ph type="body" idx="1"/>
          </p:nvPr>
        </p:nvSpPr>
        <p:spPr>
          <a:xfrm>
            <a:off x="311700" y="1152475"/>
            <a:ext cx="8520600" cy="1046700"/>
          </a:xfrm>
          <a:prstGeom prst="rect">
            <a:avLst/>
          </a:prstGeom>
        </p:spPr>
        <p:txBody>
          <a:bodyPr spcFirstLastPara="1" wrap="square" lIns="91425" tIns="91425" rIns="91425" bIns="91425" anchor="t" anchorCtr="0">
            <a:noAutofit/>
          </a:bodyPr>
          <a:lstStyle/>
          <a:p>
            <a:pPr marL="457200" marR="0" lvl="0" indent="-406400" algn="l" rtl="0">
              <a:lnSpc>
                <a:spcPct val="115000"/>
              </a:lnSpc>
              <a:spcBef>
                <a:spcPts val="0"/>
              </a:spcBef>
              <a:spcAft>
                <a:spcPts val="0"/>
              </a:spcAft>
              <a:buClr>
                <a:srgbClr val="434343"/>
              </a:buClr>
              <a:buSzPts val="2800"/>
              <a:buFont typeface="Montserrat"/>
              <a:buChar char="●"/>
            </a:pPr>
            <a:r>
              <a:rPr lang="en" sz="2800">
                <a:solidFill>
                  <a:srgbClr val="434343"/>
                </a:solidFill>
                <a:latin typeface="Montserrat"/>
                <a:ea typeface="Montserrat"/>
                <a:cs typeface="Montserrat"/>
                <a:sym typeface="Montserrat"/>
              </a:rPr>
              <a:t>Nos couches convolutives auront souvent de nombreux filtres</a:t>
            </a:r>
            <a:endParaRPr sz="2800">
              <a:solidFill>
                <a:srgbClr val="434343"/>
              </a:solidFill>
              <a:latin typeface="Montserrat"/>
              <a:ea typeface="Montserrat"/>
              <a:cs typeface="Montserrat"/>
              <a:sym typeface="Montserrat"/>
            </a:endParaRPr>
          </a:p>
        </p:txBody>
      </p:sp>
      <p:sp>
        <p:nvSpPr>
          <p:cNvPr id="967" name="Google Shape;967;p78"/>
          <p:cNvSpPr/>
          <p:nvPr/>
        </p:nvSpPr>
        <p:spPr>
          <a:xfrm>
            <a:off x="2670050" y="22997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8"/>
          <p:cNvSpPr/>
          <p:nvPr/>
        </p:nvSpPr>
        <p:spPr>
          <a:xfrm>
            <a:off x="2851012" y="22997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8"/>
          <p:cNvSpPr/>
          <p:nvPr/>
        </p:nvSpPr>
        <p:spPr>
          <a:xfrm>
            <a:off x="3031973" y="22997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8"/>
          <p:cNvSpPr/>
          <p:nvPr/>
        </p:nvSpPr>
        <p:spPr>
          <a:xfrm>
            <a:off x="2670038" y="2458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8"/>
          <p:cNvSpPr/>
          <p:nvPr/>
        </p:nvSpPr>
        <p:spPr>
          <a:xfrm>
            <a:off x="2850999" y="2458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8"/>
          <p:cNvSpPr/>
          <p:nvPr/>
        </p:nvSpPr>
        <p:spPr>
          <a:xfrm>
            <a:off x="3031961" y="2458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8"/>
          <p:cNvSpPr/>
          <p:nvPr/>
        </p:nvSpPr>
        <p:spPr>
          <a:xfrm>
            <a:off x="2670038" y="26180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8"/>
          <p:cNvSpPr/>
          <p:nvPr/>
        </p:nvSpPr>
        <p:spPr>
          <a:xfrm>
            <a:off x="2850999" y="26180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8"/>
          <p:cNvSpPr/>
          <p:nvPr/>
        </p:nvSpPr>
        <p:spPr>
          <a:xfrm>
            <a:off x="3031961" y="26180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8"/>
          <p:cNvSpPr/>
          <p:nvPr/>
        </p:nvSpPr>
        <p:spPr>
          <a:xfrm>
            <a:off x="3212961" y="23030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8"/>
          <p:cNvSpPr/>
          <p:nvPr/>
        </p:nvSpPr>
        <p:spPr>
          <a:xfrm>
            <a:off x="3212898" y="24655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8"/>
          <p:cNvSpPr/>
          <p:nvPr/>
        </p:nvSpPr>
        <p:spPr>
          <a:xfrm>
            <a:off x="3212898" y="26180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8"/>
          <p:cNvSpPr/>
          <p:nvPr/>
        </p:nvSpPr>
        <p:spPr>
          <a:xfrm>
            <a:off x="2670038" y="2783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8"/>
          <p:cNvSpPr/>
          <p:nvPr/>
        </p:nvSpPr>
        <p:spPr>
          <a:xfrm>
            <a:off x="2850999" y="2783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8"/>
          <p:cNvSpPr/>
          <p:nvPr/>
        </p:nvSpPr>
        <p:spPr>
          <a:xfrm>
            <a:off x="3031961" y="2783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8"/>
          <p:cNvSpPr/>
          <p:nvPr/>
        </p:nvSpPr>
        <p:spPr>
          <a:xfrm>
            <a:off x="3212898" y="2783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79"/>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988" name="Google Shape;988;p79"/>
          <p:cNvSpPr txBox="1">
            <a:spLocks noGrp="1"/>
          </p:cNvSpPr>
          <p:nvPr>
            <p:ph type="body" idx="1"/>
          </p:nvPr>
        </p:nvSpPr>
        <p:spPr>
          <a:xfrm>
            <a:off x="311700" y="1152475"/>
            <a:ext cx="8520600" cy="1046700"/>
          </a:xfrm>
          <a:prstGeom prst="rect">
            <a:avLst/>
          </a:prstGeom>
        </p:spPr>
        <p:txBody>
          <a:bodyPr spcFirstLastPara="1" wrap="square" lIns="91425" tIns="91425" rIns="91425" bIns="91425" anchor="t" anchorCtr="0">
            <a:noAutofit/>
          </a:bodyPr>
          <a:lstStyle/>
          <a:p>
            <a:pPr marL="457200" marR="0" lvl="0" indent="-406400" algn="l" rtl="0">
              <a:lnSpc>
                <a:spcPct val="115000"/>
              </a:lnSpc>
              <a:spcBef>
                <a:spcPts val="0"/>
              </a:spcBef>
              <a:spcAft>
                <a:spcPts val="0"/>
              </a:spcAft>
              <a:buClr>
                <a:srgbClr val="434343"/>
              </a:buClr>
              <a:buSzPts val="2800"/>
              <a:buFont typeface="Montserrat"/>
              <a:buChar char="●"/>
            </a:pPr>
            <a:r>
              <a:rPr lang="en" sz="2800">
                <a:solidFill>
                  <a:srgbClr val="434343"/>
                </a:solidFill>
                <a:latin typeface="Montserrat"/>
                <a:ea typeface="Montserrat"/>
                <a:cs typeface="Montserrat"/>
                <a:sym typeface="Montserrat"/>
              </a:rPr>
              <a:t>Nos couches convolutives auront souvent de nombreux filtres</a:t>
            </a:r>
            <a:endParaRPr sz="2800">
              <a:solidFill>
                <a:srgbClr val="434343"/>
              </a:solidFill>
              <a:latin typeface="Montserrat"/>
              <a:ea typeface="Montserrat"/>
              <a:cs typeface="Montserrat"/>
              <a:sym typeface="Montserrat"/>
            </a:endParaRPr>
          </a:p>
        </p:txBody>
      </p:sp>
      <p:sp>
        <p:nvSpPr>
          <p:cNvPr id="989" name="Google Shape;989;p79"/>
          <p:cNvSpPr/>
          <p:nvPr/>
        </p:nvSpPr>
        <p:spPr>
          <a:xfrm>
            <a:off x="2670050" y="22997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9"/>
          <p:cNvSpPr/>
          <p:nvPr/>
        </p:nvSpPr>
        <p:spPr>
          <a:xfrm>
            <a:off x="2851012" y="22997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9"/>
          <p:cNvSpPr/>
          <p:nvPr/>
        </p:nvSpPr>
        <p:spPr>
          <a:xfrm>
            <a:off x="3031973" y="22997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9"/>
          <p:cNvSpPr/>
          <p:nvPr/>
        </p:nvSpPr>
        <p:spPr>
          <a:xfrm>
            <a:off x="2670038" y="2458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9"/>
          <p:cNvSpPr/>
          <p:nvPr/>
        </p:nvSpPr>
        <p:spPr>
          <a:xfrm>
            <a:off x="2850999" y="2458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9"/>
          <p:cNvSpPr/>
          <p:nvPr/>
        </p:nvSpPr>
        <p:spPr>
          <a:xfrm>
            <a:off x="3031961" y="2458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9"/>
          <p:cNvSpPr/>
          <p:nvPr/>
        </p:nvSpPr>
        <p:spPr>
          <a:xfrm>
            <a:off x="2670038" y="26180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9"/>
          <p:cNvSpPr/>
          <p:nvPr/>
        </p:nvSpPr>
        <p:spPr>
          <a:xfrm>
            <a:off x="2850999" y="26180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9"/>
          <p:cNvSpPr/>
          <p:nvPr/>
        </p:nvSpPr>
        <p:spPr>
          <a:xfrm>
            <a:off x="3031961" y="26180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9"/>
          <p:cNvSpPr/>
          <p:nvPr/>
        </p:nvSpPr>
        <p:spPr>
          <a:xfrm>
            <a:off x="3212961" y="23030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9"/>
          <p:cNvSpPr/>
          <p:nvPr/>
        </p:nvSpPr>
        <p:spPr>
          <a:xfrm>
            <a:off x="3212898" y="24655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9"/>
          <p:cNvSpPr/>
          <p:nvPr/>
        </p:nvSpPr>
        <p:spPr>
          <a:xfrm>
            <a:off x="3212898" y="26180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9"/>
          <p:cNvSpPr/>
          <p:nvPr/>
        </p:nvSpPr>
        <p:spPr>
          <a:xfrm>
            <a:off x="2670038" y="2783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9"/>
          <p:cNvSpPr/>
          <p:nvPr/>
        </p:nvSpPr>
        <p:spPr>
          <a:xfrm>
            <a:off x="2850999" y="2783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9"/>
          <p:cNvSpPr/>
          <p:nvPr/>
        </p:nvSpPr>
        <p:spPr>
          <a:xfrm>
            <a:off x="3031961" y="2783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9"/>
          <p:cNvSpPr/>
          <p:nvPr/>
        </p:nvSpPr>
        <p:spPr>
          <a:xfrm>
            <a:off x="3212898" y="2783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9"/>
          <p:cNvSpPr/>
          <p:nvPr/>
        </p:nvSpPr>
        <p:spPr>
          <a:xfrm>
            <a:off x="2157075" y="26556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9"/>
          <p:cNvSpPr/>
          <p:nvPr/>
        </p:nvSpPr>
        <p:spPr>
          <a:xfrm>
            <a:off x="2338037" y="26556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9"/>
          <p:cNvSpPr/>
          <p:nvPr/>
        </p:nvSpPr>
        <p:spPr>
          <a:xfrm>
            <a:off x="2518998" y="26556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9"/>
          <p:cNvSpPr/>
          <p:nvPr/>
        </p:nvSpPr>
        <p:spPr>
          <a:xfrm>
            <a:off x="2157063" y="28148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9"/>
          <p:cNvSpPr/>
          <p:nvPr/>
        </p:nvSpPr>
        <p:spPr>
          <a:xfrm>
            <a:off x="2338024" y="28148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9"/>
          <p:cNvSpPr/>
          <p:nvPr/>
        </p:nvSpPr>
        <p:spPr>
          <a:xfrm>
            <a:off x="2518986" y="28148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9"/>
          <p:cNvSpPr/>
          <p:nvPr/>
        </p:nvSpPr>
        <p:spPr>
          <a:xfrm>
            <a:off x="2157063" y="29739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9"/>
          <p:cNvSpPr/>
          <p:nvPr/>
        </p:nvSpPr>
        <p:spPr>
          <a:xfrm>
            <a:off x="2338024" y="29739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9"/>
          <p:cNvSpPr/>
          <p:nvPr/>
        </p:nvSpPr>
        <p:spPr>
          <a:xfrm>
            <a:off x="2518986" y="29739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9"/>
          <p:cNvSpPr/>
          <p:nvPr/>
        </p:nvSpPr>
        <p:spPr>
          <a:xfrm>
            <a:off x="2699986" y="26590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9"/>
          <p:cNvSpPr/>
          <p:nvPr/>
        </p:nvSpPr>
        <p:spPr>
          <a:xfrm>
            <a:off x="2699923" y="28215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9"/>
          <p:cNvSpPr/>
          <p:nvPr/>
        </p:nvSpPr>
        <p:spPr>
          <a:xfrm>
            <a:off x="2699923" y="29739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9"/>
          <p:cNvSpPr/>
          <p:nvPr/>
        </p:nvSpPr>
        <p:spPr>
          <a:xfrm>
            <a:off x="2157063" y="31398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9"/>
          <p:cNvSpPr/>
          <p:nvPr/>
        </p:nvSpPr>
        <p:spPr>
          <a:xfrm>
            <a:off x="2338024" y="31398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9"/>
          <p:cNvSpPr/>
          <p:nvPr/>
        </p:nvSpPr>
        <p:spPr>
          <a:xfrm>
            <a:off x="2518986" y="31398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9"/>
          <p:cNvSpPr/>
          <p:nvPr/>
        </p:nvSpPr>
        <p:spPr>
          <a:xfrm>
            <a:off x="2699923" y="31398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9"/>
          <p:cNvSpPr/>
          <p:nvPr/>
        </p:nvSpPr>
        <p:spPr>
          <a:xfrm>
            <a:off x="1671525" y="29739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9"/>
          <p:cNvSpPr/>
          <p:nvPr/>
        </p:nvSpPr>
        <p:spPr>
          <a:xfrm>
            <a:off x="1852487" y="29739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9"/>
          <p:cNvSpPr/>
          <p:nvPr/>
        </p:nvSpPr>
        <p:spPr>
          <a:xfrm>
            <a:off x="2033448" y="29739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9"/>
          <p:cNvSpPr/>
          <p:nvPr/>
        </p:nvSpPr>
        <p:spPr>
          <a:xfrm>
            <a:off x="1671513" y="31331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9"/>
          <p:cNvSpPr/>
          <p:nvPr/>
        </p:nvSpPr>
        <p:spPr>
          <a:xfrm>
            <a:off x="1852474" y="31331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9"/>
          <p:cNvSpPr/>
          <p:nvPr/>
        </p:nvSpPr>
        <p:spPr>
          <a:xfrm>
            <a:off x="2033436" y="31331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9"/>
          <p:cNvSpPr/>
          <p:nvPr/>
        </p:nvSpPr>
        <p:spPr>
          <a:xfrm>
            <a:off x="1671513" y="32922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9"/>
          <p:cNvSpPr/>
          <p:nvPr/>
        </p:nvSpPr>
        <p:spPr>
          <a:xfrm>
            <a:off x="1852474" y="32922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9"/>
          <p:cNvSpPr/>
          <p:nvPr/>
        </p:nvSpPr>
        <p:spPr>
          <a:xfrm>
            <a:off x="2033436" y="32922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9"/>
          <p:cNvSpPr/>
          <p:nvPr/>
        </p:nvSpPr>
        <p:spPr>
          <a:xfrm>
            <a:off x="2214436" y="29773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9"/>
          <p:cNvSpPr/>
          <p:nvPr/>
        </p:nvSpPr>
        <p:spPr>
          <a:xfrm>
            <a:off x="2214373" y="31398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9"/>
          <p:cNvSpPr/>
          <p:nvPr/>
        </p:nvSpPr>
        <p:spPr>
          <a:xfrm>
            <a:off x="2214373" y="32922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9"/>
          <p:cNvSpPr/>
          <p:nvPr/>
        </p:nvSpPr>
        <p:spPr>
          <a:xfrm>
            <a:off x="1671513" y="34581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9"/>
          <p:cNvSpPr/>
          <p:nvPr/>
        </p:nvSpPr>
        <p:spPr>
          <a:xfrm>
            <a:off x="1852474" y="34581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9"/>
          <p:cNvSpPr/>
          <p:nvPr/>
        </p:nvSpPr>
        <p:spPr>
          <a:xfrm>
            <a:off x="2033436" y="34581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9"/>
          <p:cNvSpPr/>
          <p:nvPr/>
        </p:nvSpPr>
        <p:spPr>
          <a:xfrm>
            <a:off x="2214373" y="34581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9"/>
          <p:cNvSpPr/>
          <p:nvPr/>
        </p:nvSpPr>
        <p:spPr>
          <a:xfrm>
            <a:off x="1128625" y="33412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9"/>
          <p:cNvSpPr/>
          <p:nvPr/>
        </p:nvSpPr>
        <p:spPr>
          <a:xfrm>
            <a:off x="1309587" y="33412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9"/>
          <p:cNvSpPr/>
          <p:nvPr/>
        </p:nvSpPr>
        <p:spPr>
          <a:xfrm>
            <a:off x="1490548" y="33412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9"/>
          <p:cNvSpPr/>
          <p:nvPr/>
        </p:nvSpPr>
        <p:spPr>
          <a:xfrm>
            <a:off x="1128613" y="35004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9"/>
          <p:cNvSpPr/>
          <p:nvPr/>
        </p:nvSpPr>
        <p:spPr>
          <a:xfrm>
            <a:off x="1309574" y="35004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9"/>
          <p:cNvSpPr/>
          <p:nvPr/>
        </p:nvSpPr>
        <p:spPr>
          <a:xfrm>
            <a:off x="1490536" y="35004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9"/>
          <p:cNvSpPr/>
          <p:nvPr/>
        </p:nvSpPr>
        <p:spPr>
          <a:xfrm>
            <a:off x="1128613" y="36595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9"/>
          <p:cNvSpPr/>
          <p:nvPr/>
        </p:nvSpPr>
        <p:spPr>
          <a:xfrm>
            <a:off x="1309574" y="36595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9"/>
          <p:cNvSpPr/>
          <p:nvPr/>
        </p:nvSpPr>
        <p:spPr>
          <a:xfrm>
            <a:off x="1490536" y="36595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9"/>
          <p:cNvSpPr/>
          <p:nvPr/>
        </p:nvSpPr>
        <p:spPr>
          <a:xfrm>
            <a:off x="1671536" y="33446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9"/>
          <p:cNvSpPr/>
          <p:nvPr/>
        </p:nvSpPr>
        <p:spPr>
          <a:xfrm>
            <a:off x="1671473" y="35071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9"/>
          <p:cNvSpPr/>
          <p:nvPr/>
        </p:nvSpPr>
        <p:spPr>
          <a:xfrm>
            <a:off x="1671473" y="36595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9"/>
          <p:cNvSpPr/>
          <p:nvPr/>
        </p:nvSpPr>
        <p:spPr>
          <a:xfrm>
            <a:off x="1128613" y="38254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9"/>
          <p:cNvSpPr/>
          <p:nvPr/>
        </p:nvSpPr>
        <p:spPr>
          <a:xfrm>
            <a:off x="1309574" y="38254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9"/>
          <p:cNvSpPr/>
          <p:nvPr/>
        </p:nvSpPr>
        <p:spPr>
          <a:xfrm>
            <a:off x="1490536" y="38254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9"/>
          <p:cNvSpPr/>
          <p:nvPr/>
        </p:nvSpPr>
        <p:spPr>
          <a:xfrm>
            <a:off x="1671473" y="38254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9"/>
          <p:cNvSpPr/>
          <p:nvPr/>
        </p:nvSpPr>
        <p:spPr>
          <a:xfrm>
            <a:off x="585725" y="36811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9"/>
          <p:cNvSpPr/>
          <p:nvPr/>
        </p:nvSpPr>
        <p:spPr>
          <a:xfrm>
            <a:off x="766687" y="36811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9"/>
          <p:cNvSpPr/>
          <p:nvPr/>
        </p:nvSpPr>
        <p:spPr>
          <a:xfrm>
            <a:off x="947648" y="36811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9"/>
          <p:cNvSpPr/>
          <p:nvPr/>
        </p:nvSpPr>
        <p:spPr>
          <a:xfrm>
            <a:off x="585713" y="38402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9"/>
          <p:cNvSpPr/>
          <p:nvPr/>
        </p:nvSpPr>
        <p:spPr>
          <a:xfrm>
            <a:off x="766674" y="38402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9"/>
          <p:cNvSpPr/>
          <p:nvPr/>
        </p:nvSpPr>
        <p:spPr>
          <a:xfrm>
            <a:off x="947636" y="38402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9"/>
          <p:cNvSpPr/>
          <p:nvPr/>
        </p:nvSpPr>
        <p:spPr>
          <a:xfrm>
            <a:off x="585713" y="39994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9"/>
          <p:cNvSpPr/>
          <p:nvPr/>
        </p:nvSpPr>
        <p:spPr>
          <a:xfrm>
            <a:off x="766674" y="39994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9"/>
          <p:cNvSpPr/>
          <p:nvPr/>
        </p:nvSpPr>
        <p:spPr>
          <a:xfrm>
            <a:off x="947636" y="39994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9"/>
          <p:cNvSpPr/>
          <p:nvPr/>
        </p:nvSpPr>
        <p:spPr>
          <a:xfrm>
            <a:off x="1128636" y="36844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9"/>
          <p:cNvSpPr/>
          <p:nvPr/>
        </p:nvSpPr>
        <p:spPr>
          <a:xfrm>
            <a:off x="1128573" y="38469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9"/>
          <p:cNvSpPr/>
          <p:nvPr/>
        </p:nvSpPr>
        <p:spPr>
          <a:xfrm>
            <a:off x="1128573" y="39994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9"/>
          <p:cNvSpPr/>
          <p:nvPr/>
        </p:nvSpPr>
        <p:spPr>
          <a:xfrm>
            <a:off x="585713" y="41652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9"/>
          <p:cNvSpPr/>
          <p:nvPr/>
        </p:nvSpPr>
        <p:spPr>
          <a:xfrm>
            <a:off x="766674" y="41652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9"/>
          <p:cNvSpPr/>
          <p:nvPr/>
        </p:nvSpPr>
        <p:spPr>
          <a:xfrm>
            <a:off x="947636" y="41652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9"/>
          <p:cNvSpPr/>
          <p:nvPr/>
        </p:nvSpPr>
        <p:spPr>
          <a:xfrm>
            <a:off x="1128573" y="41652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cxnSp>
        <p:nvCxnSpPr>
          <p:cNvPr id="1073" name="Google Shape;1073;p80"/>
          <p:cNvCxnSpPr/>
          <p:nvPr/>
        </p:nvCxnSpPr>
        <p:spPr>
          <a:xfrm flipH="1">
            <a:off x="584461" y="2841825"/>
            <a:ext cx="2088000" cy="1422900"/>
          </a:xfrm>
          <a:prstGeom prst="straightConnector1">
            <a:avLst/>
          </a:prstGeom>
          <a:noFill/>
          <a:ln w="19050" cap="flat" cmpd="sng">
            <a:solidFill>
              <a:schemeClr val="dk2"/>
            </a:solidFill>
            <a:prstDash val="solid"/>
            <a:round/>
            <a:headEnd type="none" w="med" len="med"/>
            <a:tailEnd type="none" w="med" len="med"/>
          </a:ln>
        </p:spPr>
      </p:cxnSp>
      <p:sp>
        <p:nvSpPr>
          <p:cNvPr id="1074" name="Google Shape;1074;p80"/>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075" name="Google Shape;1075;p80"/>
          <p:cNvSpPr txBox="1">
            <a:spLocks noGrp="1"/>
          </p:cNvSpPr>
          <p:nvPr>
            <p:ph type="body" idx="1"/>
          </p:nvPr>
        </p:nvSpPr>
        <p:spPr>
          <a:xfrm>
            <a:off x="311700" y="1152475"/>
            <a:ext cx="8520600" cy="1046700"/>
          </a:xfrm>
          <a:prstGeom prst="rect">
            <a:avLst/>
          </a:prstGeom>
        </p:spPr>
        <p:txBody>
          <a:bodyPr spcFirstLastPara="1" wrap="square" lIns="91425" tIns="91425" rIns="91425" bIns="91425" anchor="t" anchorCtr="0">
            <a:noAutofit/>
          </a:bodyPr>
          <a:lstStyle/>
          <a:p>
            <a:pPr marL="457200" marR="0" lvl="0" indent="-406400" algn="l" rtl="0">
              <a:lnSpc>
                <a:spcPct val="115000"/>
              </a:lnSpc>
              <a:spcBef>
                <a:spcPts val="0"/>
              </a:spcBef>
              <a:spcAft>
                <a:spcPts val="0"/>
              </a:spcAft>
              <a:buClr>
                <a:srgbClr val="434343"/>
              </a:buClr>
              <a:buSzPts val="2800"/>
              <a:buFont typeface="Montserrat"/>
              <a:buChar char="●"/>
            </a:pPr>
            <a:r>
              <a:rPr lang="en" sz="2800">
                <a:solidFill>
                  <a:srgbClr val="434343"/>
                </a:solidFill>
                <a:latin typeface="Montserrat"/>
                <a:ea typeface="Montserrat"/>
                <a:cs typeface="Montserrat"/>
                <a:sym typeface="Montserrat"/>
              </a:rPr>
              <a:t>Nos couches convolutives auront souvent de nombreux filtres</a:t>
            </a:r>
            <a:endParaRPr sz="2800">
              <a:solidFill>
                <a:srgbClr val="434343"/>
              </a:solidFill>
              <a:latin typeface="Montserrat"/>
              <a:ea typeface="Montserrat"/>
              <a:cs typeface="Montserrat"/>
              <a:sym typeface="Montserrat"/>
            </a:endParaRPr>
          </a:p>
        </p:txBody>
      </p:sp>
      <p:sp>
        <p:nvSpPr>
          <p:cNvPr id="1076" name="Google Shape;1076;p80"/>
          <p:cNvSpPr/>
          <p:nvPr/>
        </p:nvSpPr>
        <p:spPr>
          <a:xfrm>
            <a:off x="2670050" y="22997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80"/>
          <p:cNvSpPr/>
          <p:nvPr/>
        </p:nvSpPr>
        <p:spPr>
          <a:xfrm>
            <a:off x="2851012" y="22997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80"/>
          <p:cNvSpPr/>
          <p:nvPr/>
        </p:nvSpPr>
        <p:spPr>
          <a:xfrm>
            <a:off x="3031973" y="22997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0"/>
          <p:cNvSpPr/>
          <p:nvPr/>
        </p:nvSpPr>
        <p:spPr>
          <a:xfrm>
            <a:off x="2670038" y="2458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0"/>
          <p:cNvSpPr/>
          <p:nvPr/>
        </p:nvSpPr>
        <p:spPr>
          <a:xfrm>
            <a:off x="2850999" y="2458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0"/>
          <p:cNvSpPr/>
          <p:nvPr/>
        </p:nvSpPr>
        <p:spPr>
          <a:xfrm>
            <a:off x="3031961" y="2458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0"/>
          <p:cNvSpPr/>
          <p:nvPr/>
        </p:nvSpPr>
        <p:spPr>
          <a:xfrm>
            <a:off x="2670038" y="26180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80"/>
          <p:cNvSpPr/>
          <p:nvPr/>
        </p:nvSpPr>
        <p:spPr>
          <a:xfrm>
            <a:off x="2850999" y="26180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80"/>
          <p:cNvSpPr/>
          <p:nvPr/>
        </p:nvSpPr>
        <p:spPr>
          <a:xfrm>
            <a:off x="3031961" y="26180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80"/>
          <p:cNvSpPr/>
          <p:nvPr/>
        </p:nvSpPr>
        <p:spPr>
          <a:xfrm>
            <a:off x="3212961" y="23030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80"/>
          <p:cNvSpPr/>
          <p:nvPr/>
        </p:nvSpPr>
        <p:spPr>
          <a:xfrm>
            <a:off x="3212898" y="24655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0"/>
          <p:cNvSpPr/>
          <p:nvPr/>
        </p:nvSpPr>
        <p:spPr>
          <a:xfrm>
            <a:off x="3212898" y="26180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80"/>
          <p:cNvSpPr/>
          <p:nvPr/>
        </p:nvSpPr>
        <p:spPr>
          <a:xfrm>
            <a:off x="2670038" y="2783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80"/>
          <p:cNvSpPr/>
          <p:nvPr/>
        </p:nvSpPr>
        <p:spPr>
          <a:xfrm>
            <a:off x="2850999" y="2783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80"/>
          <p:cNvSpPr/>
          <p:nvPr/>
        </p:nvSpPr>
        <p:spPr>
          <a:xfrm>
            <a:off x="3031961" y="2783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80"/>
          <p:cNvSpPr/>
          <p:nvPr/>
        </p:nvSpPr>
        <p:spPr>
          <a:xfrm>
            <a:off x="3212898" y="2783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80"/>
          <p:cNvSpPr/>
          <p:nvPr/>
        </p:nvSpPr>
        <p:spPr>
          <a:xfrm>
            <a:off x="2157075" y="26556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80"/>
          <p:cNvSpPr/>
          <p:nvPr/>
        </p:nvSpPr>
        <p:spPr>
          <a:xfrm>
            <a:off x="2338037" y="26556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80"/>
          <p:cNvSpPr/>
          <p:nvPr/>
        </p:nvSpPr>
        <p:spPr>
          <a:xfrm>
            <a:off x="2518998" y="26556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80"/>
          <p:cNvSpPr/>
          <p:nvPr/>
        </p:nvSpPr>
        <p:spPr>
          <a:xfrm>
            <a:off x="2157063" y="28148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80"/>
          <p:cNvSpPr/>
          <p:nvPr/>
        </p:nvSpPr>
        <p:spPr>
          <a:xfrm>
            <a:off x="2338024" y="28148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80"/>
          <p:cNvSpPr/>
          <p:nvPr/>
        </p:nvSpPr>
        <p:spPr>
          <a:xfrm>
            <a:off x="2518986" y="28148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80"/>
          <p:cNvSpPr/>
          <p:nvPr/>
        </p:nvSpPr>
        <p:spPr>
          <a:xfrm>
            <a:off x="2157063" y="29739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80"/>
          <p:cNvSpPr/>
          <p:nvPr/>
        </p:nvSpPr>
        <p:spPr>
          <a:xfrm>
            <a:off x="2338024" y="29739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0"/>
          <p:cNvSpPr/>
          <p:nvPr/>
        </p:nvSpPr>
        <p:spPr>
          <a:xfrm>
            <a:off x="2518986" y="29739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80"/>
          <p:cNvSpPr/>
          <p:nvPr/>
        </p:nvSpPr>
        <p:spPr>
          <a:xfrm>
            <a:off x="2699986" y="26590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80"/>
          <p:cNvSpPr/>
          <p:nvPr/>
        </p:nvSpPr>
        <p:spPr>
          <a:xfrm>
            <a:off x="2699923" y="28215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80"/>
          <p:cNvSpPr/>
          <p:nvPr/>
        </p:nvSpPr>
        <p:spPr>
          <a:xfrm>
            <a:off x="2699923" y="29739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80"/>
          <p:cNvSpPr/>
          <p:nvPr/>
        </p:nvSpPr>
        <p:spPr>
          <a:xfrm>
            <a:off x="2157063" y="31398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80"/>
          <p:cNvSpPr/>
          <p:nvPr/>
        </p:nvSpPr>
        <p:spPr>
          <a:xfrm>
            <a:off x="2338024" y="31398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0"/>
          <p:cNvSpPr/>
          <p:nvPr/>
        </p:nvSpPr>
        <p:spPr>
          <a:xfrm>
            <a:off x="2518986" y="31398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80"/>
          <p:cNvSpPr/>
          <p:nvPr/>
        </p:nvSpPr>
        <p:spPr>
          <a:xfrm>
            <a:off x="2699923" y="31398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8" name="Google Shape;1108;p80"/>
          <p:cNvCxnSpPr>
            <a:stCxn id="1076" idx="0"/>
            <a:endCxn id="1109" idx="1"/>
          </p:cNvCxnSpPr>
          <p:nvPr/>
        </p:nvCxnSpPr>
        <p:spPr>
          <a:xfrm flipH="1">
            <a:off x="603950" y="2299700"/>
            <a:ext cx="2127900" cy="1399500"/>
          </a:xfrm>
          <a:prstGeom prst="straightConnector1">
            <a:avLst/>
          </a:prstGeom>
          <a:noFill/>
          <a:ln w="19050" cap="flat" cmpd="sng">
            <a:solidFill>
              <a:schemeClr val="dk2"/>
            </a:solidFill>
            <a:prstDash val="solid"/>
            <a:round/>
            <a:headEnd type="none" w="med" len="med"/>
            <a:tailEnd type="none" w="med" len="med"/>
          </a:ln>
        </p:spPr>
      </p:cxnSp>
      <p:sp>
        <p:nvSpPr>
          <p:cNvPr id="1110" name="Google Shape;1110;p80"/>
          <p:cNvSpPr/>
          <p:nvPr/>
        </p:nvSpPr>
        <p:spPr>
          <a:xfrm>
            <a:off x="1671525" y="29739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0"/>
          <p:cNvSpPr/>
          <p:nvPr/>
        </p:nvSpPr>
        <p:spPr>
          <a:xfrm>
            <a:off x="1852487" y="29739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80"/>
          <p:cNvSpPr/>
          <p:nvPr/>
        </p:nvSpPr>
        <p:spPr>
          <a:xfrm>
            <a:off x="2033448" y="29739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80"/>
          <p:cNvSpPr/>
          <p:nvPr/>
        </p:nvSpPr>
        <p:spPr>
          <a:xfrm>
            <a:off x="1671513" y="31331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80"/>
          <p:cNvSpPr/>
          <p:nvPr/>
        </p:nvSpPr>
        <p:spPr>
          <a:xfrm>
            <a:off x="1852474" y="31331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0"/>
          <p:cNvSpPr/>
          <p:nvPr/>
        </p:nvSpPr>
        <p:spPr>
          <a:xfrm>
            <a:off x="2033436" y="31331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0"/>
          <p:cNvSpPr/>
          <p:nvPr/>
        </p:nvSpPr>
        <p:spPr>
          <a:xfrm>
            <a:off x="1671513" y="32922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80"/>
          <p:cNvSpPr/>
          <p:nvPr/>
        </p:nvSpPr>
        <p:spPr>
          <a:xfrm>
            <a:off x="1852474" y="32922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80"/>
          <p:cNvSpPr/>
          <p:nvPr/>
        </p:nvSpPr>
        <p:spPr>
          <a:xfrm>
            <a:off x="2033436" y="32922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80"/>
          <p:cNvSpPr/>
          <p:nvPr/>
        </p:nvSpPr>
        <p:spPr>
          <a:xfrm>
            <a:off x="2214436" y="29773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80"/>
          <p:cNvSpPr/>
          <p:nvPr/>
        </p:nvSpPr>
        <p:spPr>
          <a:xfrm>
            <a:off x="2214373" y="31398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80"/>
          <p:cNvSpPr/>
          <p:nvPr/>
        </p:nvSpPr>
        <p:spPr>
          <a:xfrm>
            <a:off x="2214373" y="32922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80"/>
          <p:cNvSpPr/>
          <p:nvPr/>
        </p:nvSpPr>
        <p:spPr>
          <a:xfrm>
            <a:off x="1671513" y="34581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80"/>
          <p:cNvSpPr/>
          <p:nvPr/>
        </p:nvSpPr>
        <p:spPr>
          <a:xfrm>
            <a:off x="1852474" y="34581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80"/>
          <p:cNvSpPr/>
          <p:nvPr/>
        </p:nvSpPr>
        <p:spPr>
          <a:xfrm>
            <a:off x="2033436" y="34581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80"/>
          <p:cNvSpPr/>
          <p:nvPr/>
        </p:nvSpPr>
        <p:spPr>
          <a:xfrm>
            <a:off x="2214373" y="34581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80"/>
          <p:cNvSpPr/>
          <p:nvPr/>
        </p:nvSpPr>
        <p:spPr>
          <a:xfrm>
            <a:off x="1128625" y="33412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80"/>
          <p:cNvSpPr/>
          <p:nvPr/>
        </p:nvSpPr>
        <p:spPr>
          <a:xfrm>
            <a:off x="1309587" y="33412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80"/>
          <p:cNvSpPr/>
          <p:nvPr/>
        </p:nvSpPr>
        <p:spPr>
          <a:xfrm>
            <a:off x="1490548" y="33412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80"/>
          <p:cNvSpPr/>
          <p:nvPr/>
        </p:nvSpPr>
        <p:spPr>
          <a:xfrm>
            <a:off x="1128613" y="35004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0"/>
          <p:cNvSpPr/>
          <p:nvPr/>
        </p:nvSpPr>
        <p:spPr>
          <a:xfrm>
            <a:off x="1309574" y="35004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80"/>
          <p:cNvSpPr/>
          <p:nvPr/>
        </p:nvSpPr>
        <p:spPr>
          <a:xfrm>
            <a:off x="1490536" y="35004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80"/>
          <p:cNvSpPr/>
          <p:nvPr/>
        </p:nvSpPr>
        <p:spPr>
          <a:xfrm>
            <a:off x="1128613" y="36595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80"/>
          <p:cNvSpPr/>
          <p:nvPr/>
        </p:nvSpPr>
        <p:spPr>
          <a:xfrm>
            <a:off x="1309574" y="36595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80"/>
          <p:cNvSpPr/>
          <p:nvPr/>
        </p:nvSpPr>
        <p:spPr>
          <a:xfrm>
            <a:off x="1490536" y="36595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80"/>
          <p:cNvSpPr/>
          <p:nvPr/>
        </p:nvSpPr>
        <p:spPr>
          <a:xfrm>
            <a:off x="1671536" y="33446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0"/>
          <p:cNvSpPr/>
          <p:nvPr/>
        </p:nvSpPr>
        <p:spPr>
          <a:xfrm>
            <a:off x="1671473" y="35071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80"/>
          <p:cNvSpPr/>
          <p:nvPr/>
        </p:nvSpPr>
        <p:spPr>
          <a:xfrm>
            <a:off x="1671473" y="36595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0"/>
          <p:cNvSpPr/>
          <p:nvPr/>
        </p:nvSpPr>
        <p:spPr>
          <a:xfrm>
            <a:off x="1128613" y="38254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0"/>
          <p:cNvSpPr/>
          <p:nvPr/>
        </p:nvSpPr>
        <p:spPr>
          <a:xfrm>
            <a:off x="1309574" y="38254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80"/>
          <p:cNvSpPr/>
          <p:nvPr/>
        </p:nvSpPr>
        <p:spPr>
          <a:xfrm>
            <a:off x="1490536" y="38254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80"/>
          <p:cNvSpPr/>
          <p:nvPr/>
        </p:nvSpPr>
        <p:spPr>
          <a:xfrm>
            <a:off x="1671473" y="38254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80"/>
          <p:cNvSpPr/>
          <p:nvPr/>
        </p:nvSpPr>
        <p:spPr>
          <a:xfrm>
            <a:off x="585725" y="36811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80"/>
          <p:cNvSpPr/>
          <p:nvPr/>
        </p:nvSpPr>
        <p:spPr>
          <a:xfrm>
            <a:off x="766687" y="36811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80"/>
          <p:cNvSpPr/>
          <p:nvPr/>
        </p:nvSpPr>
        <p:spPr>
          <a:xfrm>
            <a:off x="947648" y="36811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80"/>
          <p:cNvSpPr/>
          <p:nvPr/>
        </p:nvSpPr>
        <p:spPr>
          <a:xfrm>
            <a:off x="585713" y="38402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80"/>
          <p:cNvSpPr/>
          <p:nvPr/>
        </p:nvSpPr>
        <p:spPr>
          <a:xfrm>
            <a:off x="766674" y="38402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80"/>
          <p:cNvSpPr/>
          <p:nvPr/>
        </p:nvSpPr>
        <p:spPr>
          <a:xfrm>
            <a:off x="947636" y="38402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80"/>
          <p:cNvSpPr/>
          <p:nvPr/>
        </p:nvSpPr>
        <p:spPr>
          <a:xfrm>
            <a:off x="585713" y="39994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0"/>
          <p:cNvSpPr/>
          <p:nvPr/>
        </p:nvSpPr>
        <p:spPr>
          <a:xfrm>
            <a:off x="766674" y="39994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0"/>
          <p:cNvSpPr/>
          <p:nvPr/>
        </p:nvSpPr>
        <p:spPr>
          <a:xfrm>
            <a:off x="947636" y="39994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0"/>
          <p:cNvSpPr/>
          <p:nvPr/>
        </p:nvSpPr>
        <p:spPr>
          <a:xfrm>
            <a:off x="1128636" y="36844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80"/>
          <p:cNvSpPr/>
          <p:nvPr/>
        </p:nvSpPr>
        <p:spPr>
          <a:xfrm>
            <a:off x="1128573" y="38469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80"/>
          <p:cNvSpPr/>
          <p:nvPr/>
        </p:nvSpPr>
        <p:spPr>
          <a:xfrm>
            <a:off x="1128573" y="39994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80"/>
          <p:cNvSpPr/>
          <p:nvPr/>
        </p:nvSpPr>
        <p:spPr>
          <a:xfrm>
            <a:off x="585713" y="41652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80"/>
          <p:cNvSpPr/>
          <p:nvPr/>
        </p:nvSpPr>
        <p:spPr>
          <a:xfrm>
            <a:off x="766674" y="41652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80"/>
          <p:cNvSpPr/>
          <p:nvPr/>
        </p:nvSpPr>
        <p:spPr>
          <a:xfrm>
            <a:off x="947636" y="41652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80"/>
          <p:cNvSpPr/>
          <p:nvPr/>
        </p:nvSpPr>
        <p:spPr>
          <a:xfrm>
            <a:off x="1128573" y="41652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7" name="Google Shape;1157;p80"/>
          <p:cNvCxnSpPr>
            <a:endCxn id="1150" idx="6"/>
          </p:cNvCxnSpPr>
          <p:nvPr/>
        </p:nvCxnSpPr>
        <p:spPr>
          <a:xfrm flipH="1">
            <a:off x="1252236" y="2323200"/>
            <a:ext cx="2088000" cy="1422900"/>
          </a:xfrm>
          <a:prstGeom prst="straightConnector1">
            <a:avLst/>
          </a:prstGeom>
          <a:noFill/>
          <a:ln w="19050" cap="flat" cmpd="sng">
            <a:solidFill>
              <a:schemeClr val="dk2"/>
            </a:solidFill>
            <a:prstDash val="solid"/>
            <a:round/>
            <a:headEnd type="none" w="med" len="med"/>
            <a:tailEnd type="none" w="med" len="med"/>
          </a:ln>
        </p:spPr>
      </p:cxnSp>
      <p:cxnSp>
        <p:nvCxnSpPr>
          <p:cNvPr id="1158" name="Google Shape;1158;p80"/>
          <p:cNvCxnSpPr>
            <a:stCxn id="1091" idx="5"/>
          </p:cNvCxnSpPr>
          <p:nvPr/>
        </p:nvCxnSpPr>
        <p:spPr>
          <a:xfrm flipH="1">
            <a:off x="1232197" y="2889093"/>
            <a:ext cx="2086200" cy="1392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81"/>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64" name="Google Shape;1164;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Imaginons un filtre</a:t>
            </a:r>
            <a:endParaRPr sz="3000">
              <a:solidFill>
                <a:srgbClr val="434343"/>
              </a:solidFill>
              <a:latin typeface="Montserrat"/>
              <a:ea typeface="Montserrat"/>
              <a:cs typeface="Montserrat"/>
              <a:sym typeface="Montserrat"/>
            </a:endParaRPr>
          </a:p>
        </p:txBody>
      </p:sp>
      <p:sp>
        <p:nvSpPr>
          <p:cNvPr id="1165" name="Google Shape;1165;p81"/>
          <p:cNvSpPr/>
          <p:nvPr/>
        </p:nvSpPr>
        <p:spPr>
          <a:xfrm>
            <a:off x="2894665" y="19107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166" name="Google Shape;1166;p81"/>
          <p:cNvSpPr/>
          <p:nvPr/>
        </p:nvSpPr>
        <p:spPr>
          <a:xfrm>
            <a:off x="3634341" y="19107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3</a:t>
            </a:r>
            <a:endParaRPr b="1"/>
          </a:p>
        </p:txBody>
      </p:sp>
      <p:sp>
        <p:nvSpPr>
          <p:cNvPr id="1167" name="Google Shape;1167;p81"/>
          <p:cNvSpPr/>
          <p:nvPr/>
        </p:nvSpPr>
        <p:spPr>
          <a:xfrm>
            <a:off x="4374018" y="19107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6</a:t>
            </a:r>
            <a:endParaRPr b="1"/>
          </a:p>
        </p:txBody>
      </p:sp>
      <p:sp>
        <p:nvSpPr>
          <p:cNvPr id="1168" name="Google Shape;1168;p81"/>
          <p:cNvSpPr/>
          <p:nvPr/>
        </p:nvSpPr>
        <p:spPr>
          <a:xfrm>
            <a:off x="2894614" y="25612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4</a:t>
            </a:r>
            <a:endParaRPr b="1"/>
          </a:p>
        </p:txBody>
      </p:sp>
      <p:sp>
        <p:nvSpPr>
          <p:cNvPr id="1169" name="Google Shape;1169;p81"/>
          <p:cNvSpPr/>
          <p:nvPr/>
        </p:nvSpPr>
        <p:spPr>
          <a:xfrm>
            <a:off x="3634290" y="25612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2</a:t>
            </a:r>
            <a:endParaRPr b="1"/>
          </a:p>
        </p:txBody>
      </p:sp>
      <p:sp>
        <p:nvSpPr>
          <p:cNvPr id="1170" name="Google Shape;1170;p81"/>
          <p:cNvSpPr/>
          <p:nvPr/>
        </p:nvSpPr>
        <p:spPr>
          <a:xfrm>
            <a:off x="4373967" y="25612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171" name="Google Shape;1171;p81"/>
          <p:cNvSpPr/>
          <p:nvPr/>
        </p:nvSpPr>
        <p:spPr>
          <a:xfrm>
            <a:off x="2894614" y="321180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8</a:t>
            </a:r>
            <a:endParaRPr b="1"/>
          </a:p>
        </p:txBody>
      </p:sp>
      <p:sp>
        <p:nvSpPr>
          <p:cNvPr id="1172" name="Google Shape;1172;p81"/>
          <p:cNvSpPr/>
          <p:nvPr/>
        </p:nvSpPr>
        <p:spPr>
          <a:xfrm>
            <a:off x="3634290" y="321180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173" name="Google Shape;1173;p81"/>
          <p:cNvSpPr/>
          <p:nvPr/>
        </p:nvSpPr>
        <p:spPr>
          <a:xfrm>
            <a:off x="4373967" y="321180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3</a:t>
            </a:r>
            <a:endParaRPr b="1"/>
          </a:p>
        </p:txBody>
      </p:sp>
      <p:sp>
        <p:nvSpPr>
          <p:cNvPr id="1174" name="Google Shape;1174;p81"/>
          <p:cNvSpPr/>
          <p:nvPr/>
        </p:nvSpPr>
        <p:spPr>
          <a:xfrm>
            <a:off x="5113801" y="1924443"/>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8</a:t>
            </a:r>
            <a:endParaRPr b="1"/>
          </a:p>
        </p:txBody>
      </p:sp>
      <p:sp>
        <p:nvSpPr>
          <p:cNvPr id="1175" name="Google Shape;1175;p81"/>
          <p:cNvSpPr/>
          <p:nvPr/>
        </p:nvSpPr>
        <p:spPr>
          <a:xfrm>
            <a:off x="5113546" y="2588661"/>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176" name="Google Shape;1176;p81"/>
          <p:cNvSpPr/>
          <p:nvPr/>
        </p:nvSpPr>
        <p:spPr>
          <a:xfrm>
            <a:off x="5113546" y="321180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2</a:t>
            </a:r>
            <a:endParaRPr b="1"/>
          </a:p>
        </p:txBody>
      </p:sp>
      <p:sp>
        <p:nvSpPr>
          <p:cNvPr id="1177" name="Google Shape;1177;p81"/>
          <p:cNvSpPr/>
          <p:nvPr/>
        </p:nvSpPr>
        <p:spPr>
          <a:xfrm>
            <a:off x="2894614" y="3889712"/>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178" name="Google Shape;1178;p81"/>
          <p:cNvSpPr/>
          <p:nvPr/>
        </p:nvSpPr>
        <p:spPr>
          <a:xfrm>
            <a:off x="3634290" y="3889712"/>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179" name="Google Shape;1179;p81"/>
          <p:cNvSpPr/>
          <p:nvPr/>
        </p:nvSpPr>
        <p:spPr>
          <a:xfrm>
            <a:off x="4373967" y="3889712"/>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180" name="Google Shape;1180;p81"/>
          <p:cNvSpPr/>
          <p:nvPr/>
        </p:nvSpPr>
        <p:spPr>
          <a:xfrm>
            <a:off x="5113546" y="3889712"/>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82"/>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86" name="Google Shape;1186;p82"/>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Autofit/>
          </a:bodyPr>
          <a:lstStyle/>
          <a:p>
            <a:pPr marL="457200" marR="0" lvl="0" indent="-361950" algn="l" rtl="0">
              <a:lnSpc>
                <a:spcPct val="115000"/>
              </a:lnSpc>
              <a:spcBef>
                <a:spcPts val="0"/>
              </a:spcBef>
              <a:spcAft>
                <a:spcPts val="0"/>
              </a:spcAft>
              <a:buClr>
                <a:srgbClr val="434343"/>
              </a:buClr>
              <a:buSzPts val="2100"/>
              <a:buFont typeface="Montserrat"/>
              <a:buChar char="●"/>
            </a:pPr>
            <a:r>
              <a:rPr lang="en" sz="2100">
                <a:solidFill>
                  <a:srgbClr val="434343"/>
                </a:solidFill>
                <a:latin typeface="Montserrat"/>
                <a:ea typeface="Montserrat"/>
                <a:cs typeface="Montserrat"/>
                <a:sym typeface="Montserrat"/>
              </a:rPr>
              <a:t>Nous pouvons réduire la taille avec le sous-échantillonnage</a:t>
            </a:r>
            <a:endParaRPr sz="2100">
              <a:solidFill>
                <a:srgbClr val="434343"/>
              </a:solidFill>
              <a:latin typeface="Montserrat"/>
              <a:ea typeface="Montserrat"/>
              <a:cs typeface="Montserrat"/>
              <a:sym typeface="Montserrat"/>
            </a:endParaRPr>
          </a:p>
        </p:txBody>
      </p:sp>
      <p:sp>
        <p:nvSpPr>
          <p:cNvPr id="1187" name="Google Shape;1187;p82"/>
          <p:cNvSpPr/>
          <p:nvPr/>
        </p:nvSpPr>
        <p:spPr>
          <a:xfrm>
            <a:off x="2894665" y="19107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188" name="Google Shape;1188;p82"/>
          <p:cNvSpPr/>
          <p:nvPr/>
        </p:nvSpPr>
        <p:spPr>
          <a:xfrm>
            <a:off x="3634341" y="19107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3</a:t>
            </a:r>
            <a:endParaRPr b="1"/>
          </a:p>
        </p:txBody>
      </p:sp>
      <p:sp>
        <p:nvSpPr>
          <p:cNvPr id="1189" name="Google Shape;1189;p82"/>
          <p:cNvSpPr/>
          <p:nvPr/>
        </p:nvSpPr>
        <p:spPr>
          <a:xfrm>
            <a:off x="4374018" y="19107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6</a:t>
            </a:r>
            <a:endParaRPr b="1"/>
          </a:p>
        </p:txBody>
      </p:sp>
      <p:sp>
        <p:nvSpPr>
          <p:cNvPr id="1190" name="Google Shape;1190;p82"/>
          <p:cNvSpPr/>
          <p:nvPr/>
        </p:nvSpPr>
        <p:spPr>
          <a:xfrm>
            <a:off x="2894614" y="25612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4</a:t>
            </a:r>
            <a:endParaRPr b="1"/>
          </a:p>
        </p:txBody>
      </p:sp>
      <p:sp>
        <p:nvSpPr>
          <p:cNvPr id="1191" name="Google Shape;1191;p82"/>
          <p:cNvSpPr/>
          <p:nvPr/>
        </p:nvSpPr>
        <p:spPr>
          <a:xfrm>
            <a:off x="3634290" y="25612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2</a:t>
            </a:r>
            <a:endParaRPr b="1"/>
          </a:p>
        </p:txBody>
      </p:sp>
      <p:sp>
        <p:nvSpPr>
          <p:cNvPr id="1192" name="Google Shape;1192;p82"/>
          <p:cNvSpPr/>
          <p:nvPr/>
        </p:nvSpPr>
        <p:spPr>
          <a:xfrm>
            <a:off x="4373967" y="25612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193" name="Google Shape;1193;p82"/>
          <p:cNvSpPr/>
          <p:nvPr/>
        </p:nvSpPr>
        <p:spPr>
          <a:xfrm>
            <a:off x="2894614" y="321180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8</a:t>
            </a:r>
            <a:endParaRPr b="1"/>
          </a:p>
        </p:txBody>
      </p:sp>
      <p:sp>
        <p:nvSpPr>
          <p:cNvPr id="1194" name="Google Shape;1194;p82"/>
          <p:cNvSpPr/>
          <p:nvPr/>
        </p:nvSpPr>
        <p:spPr>
          <a:xfrm>
            <a:off x="3634290" y="321180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195" name="Google Shape;1195;p82"/>
          <p:cNvSpPr/>
          <p:nvPr/>
        </p:nvSpPr>
        <p:spPr>
          <a:xfrm>
            <a:off x="4373967" y="321180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3</a:t>
            </a:r>
            <a:endParaRPr b="1"/>
          </a:p>
        </p:txBody>
      </p:sp>
      <p:sp>
        <p:nvSpPr>
          <p:cNvPr id="1196" name="Google Shape;1196;p82"/>
          <p:cNvSpPr/>
          <p:nvPr/>
        </p:nvSpPr>
        <p:spPr>
          <a:xfrm>
            <a:off x="5113801" y="1924443"/>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8</a:t>
            </a:r>
            <a:endParaRPr b="1"/>
          </a:p>
        </p:txBody>
      </p:sp>
      <p:sp>
        <p:nvSpPr>
          <p:cNvPr id="1197" name="Google Shape;1197;p82"/>
          <p:cNvSpPr/>
          <p:nvPr/>
        </p:nvSpPr>
        <p:spPr>
          <a:xfrm>
            <a:off x="5113546" y="2588661"/>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198" name="Google Shape;1198;p82"/>
          <p:cNvSpPr/>
          <p:nvPr/>
        </p:nvSpPr>
        <p:spPr>
          <a:xfrm>
            <a:off x="5113546" y="321180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2</a:t>
            </a:r>
            <a:endParaRPr b="1"/>
          </a:p>
        </p:txBody>
      </p:sp>
      <p:sp>
        <p:nvSpPr>
          <p:cNvPr id="1199" name="Google Shape;1199;p82"/>
          <p:cNvSpPr/>
          <p:nvPr/>
        </p:nvSpPr>
        <p:spPr>
          <a:xfrm>
            <a:off x="2894614" y="3889712"/>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200" name="Google Shape;1200;p82"/>
          <p:cNvSpPr/>
          <p:nvPr/>
        </p:nvSpPr>
        <p:spPr>
          <a:xfrm>
            <a:off x="3634290" y="3889712"/>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201" name="Google Shape;1201;p82"/>
          <p:cNvSpPr/>
          <p:nvPr/>
        </p:nvSpPr>
        <p:spPr>
          <a:xfrm>
            <a:off x="4373967" y="3889712"/>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202" name="Google Shape;1202;p82"/>
          <p:cNvSpPr/>
          <p:nvPr/>
        </p:nvSpPr>
        <p:spPr>
          <a:xfrm>
            <a:off x="5113546" y="3889712"/>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83"/>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08" name="Google Shape;1208;p83"/>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Autofit/>
          </a:bodyPr>
          <a:lstStyle/>
          <a:p>
            <a:pPr marL="457200" marR="0" lvl="0" indent="-361950" algn="l" rtl="0">
              <a:lnSpc>
                <a:spcPct val="115000"/>
              </a:lnSpc>
              <a:spcBef>
                <a:spcPts val="0"/>
              </a:spcBef>
              <a:spcAft>
                <a:spcPts val="0"/>
              </a:spcAft>
              <a:buClr>
                <a:srgbClr val="434343"/>
              </a:buClr>
              <a:buSzPts val="2100"/>
              <a:buFont typeface="Montserrat"/>
              <a:buChar char="●"/>
            </a:pPr>
            <a:r>
              <a:rPr lang="en" sz="2100">
                <a:solidFill>
                  <a:srgbClr val="434343"/>
                </a:solidFill>
                <a:latin typeface="Montserrat"/>
                <a:ea typeface="Montserrat"/>
                <a:cs typeface="Montserrat"/>
                <a:sym typeface="Montserrat"/>
              </a:rPr>
              <a:t>Nous pouvons réduire la taille avec le sous-échantillonnage</a:t>
            </a:r>
            <a:endParaRPr sz="2100">
              <a:solidFill>
                <a:srgbClr val="434343"/>
              </a:solidFill>
              <a:latin typeface="Montserrat"/>
              <a:ea typeface="Montserrat"/>
              <a:cs typeface="Montserrat"/>
              <a:sym typeface="Montserrat"/>
            </a:endParaRPr>
          </a:p>
        </p:txBody>
      </p:sp>
      <p:sp>
        <p:nvSpPr>
          <p:cNvPr id="1209" name="Google Shape;1209;p83"/>
          <p:cNvSpPr/>
          <p:nvPr/>
        </p:nvSpPr>
        <p:spPr>
          <a:xfrm>
            <a:off x="850990"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210" name="Google Shape;1210;p83"/>
          <p:cNvSpPr/>
          <p:nvPr/>
        </p:nvSpPr>
        <p:spPr>
          <a:xfrm>
            <a:off x="1590666"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3</a:t>
            </a:r>
            <a:endParaRPr b="1"/>
          </a:p>
        </p:txBody>
      </p:sp>
      <p:sp>
        <p:nvSpPr>
          <p:cNvPr id="1211" name="Google Shape;1211;p83"/>
          <p:cNvSpPr/>
          <p:nvPr/>
        </p:nvSpPr>
        <p:spPr>
          <a:xfrm>
            <a:off x="2330343"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6</a:t>
            </a:r>
            <a:endParaRPr b="1"/>
          </a:p>
        </p:txBody>
      </p:sp>
      <p:sp>
        <p:nvSpPr>
          <p:cNvPr id="1212" name="Google Shape;1212;p83"/>
          <p:cNvSpPr/>
          <p:nvPr/>
        </p:nvSpPr>
        <p:spPr>
          <a:xfrm>
            <a:off x="850939"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4</a:t>
            </a:r>
            <a:endParaRPr b="1"/>
          </a:p>
        </p:txBody>
      </p:sp>
      <p:sp>
        <p:nvSpPr>
          <p:cNvPr id="1213" name="Google Shape;1213;p83"/>
          <p:cNvSpPr/>
          <p:nvPr/>
        </p:nvSpPr>
        <p:spPr>
          <a:xfrm>
            <a:off x="1590615"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2</a:t>
            </a:r>
            <a:endParaRPr b="1"/>
          </a:p>
        </p:txBody>
      </p:sp>
      <p:sp>
        <p:nvSpPr>
          <p:cNvPr id="1214" name="Google Shape;1214;p83"/>
          <p:cNvSpPr/>
          <p:nvPr/>
        </p:nvSpPr>
        <p:spPr>
          <a:xfrm>
            <a:off x="2330292"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215" name="Google Shape;1215;p83"/>
          <p:cNvSpPr/>
          <p:nvPr/>
        </p:nvSpPr>
        <p:spPr>
          <a:xfrm>
            <a:off x="850939"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8</a:t>
            </a:r>
            <a:endParaRPr b="1"/>
          </a:p>
        </p:txBody>
      </p:sp>
      <p:sp>
        <p:nvSpPr>
          <p:cNvPr id="1216" name="Google Shape;1216;p83"/>
          <p:cNvSpPr/>
          <p:nvPr/>
        </p:nvSpPr>
        <p:spPr>
          <a:xfrm>
            <a:off x="1590615"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217" name="Google Shape;1217;p83"/>
          <p:cNvSpPr/>
          <p:nvPr/>
        </p:nvSpPr>
        <p:spPr>
          <a:xfrm>
            <a:off x="2330292"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3</a:t>
            </a:r>
            <a:endParaRPr b="1"/>
          </a:p>
        </p:txBody>
      </p:sp>
      <p:sp>
        <p:nvSpPr>
          <p:cNvPr id="1218" name="Google Shape;1218;p83"/>
          <p:cNvSpPr/>
          <p:nvPr/>
        </p:nvSpPr>
        <p:spPr>
          <a:xfrm>
            <a:off x="3070126" y="1929018"/>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8</a:t>
            </a:r>
            <a:endParaRPr b="1"/>
          </a:p>
        </p:txBody>
      </p:sp>
      <p:sp>
        <p:nvSpPr>
          <p:cNvPr id="1219" name="Google Shape;1219;p83"/>
          <p:cNvSpPr/>
          <p:nvPr/>
        </p:nvSpPr>
        <p:spPr>
          <a:xfrm>
            <a:off x="3069871" y="2593236"/>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220" name="Google Shape;1220;p83"/>
          <p:cNvSpPr/>
          <p:nvPr/>
        </p:nvSpPr>
        <p:spPr>
          <a:xfrm>
            <a:off x="3069871"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2</a:t>
            </a:r>
            <a:endParaRPr b="1"/>
          </a:p>
        </p:txBody>
      </p:sp>
      <p:sp>
        <p:nvSpPr>
          <p:cNvPr id="1221" name="Google Shape;1221;p83"/>
          <p:cNvSpPr/>
          <p:nvPr/>
        </p:nvSpPr>
        <p:spPr>
          <a:xfrm>
            <a:off x="850939"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222" name="Google Shape;1222;p83"/>
          <p:cNvSpPr/>
          <p:nvPr/>
        </p:nvSpPr>
        <p:spPr>
          <a:xfrm>
            <a:off x="1590615"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223" name="Google Shape;1223;p83"/>
          <p:cNvSpPr/>
          <p:nvPr/>
        </p:nvSpPr>
        <p:spPr>
          <a:xfrm>
            <a:off x="2330292"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224" name="Google Shape;1224;p83"/>
          <p:cNvSpPr/>
          <p:nvPr/>
        </p:nvSpPr>
        <p:spPr>
          <a:xfrm>
            <a:off x="3069871"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20"/>
          <p:cNvPicPr preferRelativeResize="0"/>
          <p:nvPr/>
        </p:nvPicPr>
        <p:blipFill>
          <a:blip r:embed="rId3">
            <a:alphaModFix/>
          </a:blip>
          <a:stretch>
            <a:fillRect/>
          </a:stretch>
        </p:blipFill>
        <p:spPr>
          <a:xfrm>
            <a:off x="4942475" y="3509725"/>
            <a:ext cx="2915700" cy="1383600"/>
          </a:xfrm>
          <a:prstGeom prst="rect">
            <a:avLst/>
          </a:prstGeom>
          <a:noFill/>
          <a:ln>
            <a:noFill/>
          </a:ln>
        </p:spPr>
      </p:pic>
      <p:sp>
        <p:nvSpPr>
          <p:cNvPr id="96" name="Google Shape;96;p20"/>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97" name="Google Shape;97;p20"/>
          <p:cNvSpPr txBox="1">
            <a:spLocks noGrp="1"/>
          </p:cNvSpPr>
          <p:nvPr>
            <p:ph type="body" idx="1"/>
          </p:nvPr>
        </p:nvSpPr>
        <p:spPr>
          <a:xfrm>
            <a:off x="311700" y="1152475"/>
            <a:ext cx="8520600" cy="3812632"/>
          </a:xfrm>
          <a:prstGeom prst="rect">
            <a:avLst/>
          </a:prstGeom>
        </p:spPr>
        <p:txBody>
          <a:bodyPr spcFirstLastPara="1" wrap="square" lIns="91425" tIns="91425" rIns="91425" bIns="91425" anchor="t" anchorCtr="0">
            <a:noAutofit/>
          </a:bodyPr>
          <a:lstStyle/>
          <a:p>
            <a:pPr marL="457200" marR="0" lvl="0" indent="-400050" algn="l" rtl="0">
              <a:lnSpc>
                <a:spcPct val="115000"/>
              </a:lnSpc>
              <a:spcBef>
                <a:spcPts val="0"/>
              </a:spcBef>
              <a:spcAft>
                <a:spcPts val="0"/>
              </a:spcAft>
              <a:buClr>
                <a:srgbClr val="434343"/>
              </a:buClr>
              <a:buSzPts val="2700"/>
              <a:buFont typeface="Montserrat"/>
              <a:buChar char="●"/>
            </a:pPr>
            <a:r>
              <a:rPr lang="de-DE" sz="2700" dirty="0">
                <a:solidFill>
                  <a:srgbClr val="434343"/>
                </a:solidFill>
                <a:latin typeface="Montserrat"/>
                <a:ea typeface="Montserrat"/>
                <a:cs typeface="Montserrat"/>
                <a:sym typeface="Montserrat"/>
              </a:rPr>
              <a:t>Filter sind eigentlich ein </a:t>
            </a:r>
            <a:r>
              <a:rPr lang="de-DE" sz="2700" dirty="0" err="1">
                <a:solidFill>
                  <a:srgbClr val="434343"/>
                </a:solidFill>
                <a:latin typeface="Montserrat"/>
                <a:ea typeface="Montserrat"/>
                <a:cs typeface="Montserrat"/>
                <a:sym typeface="Montserrat"/>
              </a:rPr>
              <a:t>Bildkern</a:t>
            </a:r>
            <a:r>
              <a:rPr lang="de-DE" sz="2700" dirty="0">
                <a:solidFill>
                  <a:srgbClr val="434343"/>
                </a:solidFill>
                <a:latin typeface="Montserrat"/>
                <a:ea typeface="Montserrat"/>
                <a:cs typeface="Montserrat"/>
                <a:sym typeface="Montserrat"/>
              </a:rPr>
              <a:t>, der eine kleine Matrix ist, die auf ein ganzes Bild angewendet wird.</a:t>
            </a:r>
          </a:p>
          <a:p>
            <a:pPr marL="457200" marR="0" lvl="0" indent="-400050" algn="l" rtl="0">
              <a:lnSpc>
                <a:spcPct val="115000"/>
              </a:lnSpc>
              <a:spcBef>
                <a:spcPts val="0"/>
              </a:spcBef>
              <a:spcAft>
                <a:spcPts val="0"/>
              </a:spcAft>
              <a:buClr>
                <a:srgbClr val="434343"/>
              </a:buClr>
              <a:buSzPts val="2700"/>
              <a:buFont typeface="Montserrat"/>
              <a:buChar char="●"/>
            </a:pPr>
            <a:r>
              <a:rPr lang="de-DE" sz="2700" dirty="0">
                <a:solidFill>
                  <a:srgbClr val="434343"/>
                </a:solidFill>
                <a:latin typeface="Montserrat"/>
                <a:ea typeface="Montserrat"/>
                <a:cs typeface="Montserrat"/>
                <a:sym typeface="Montserrat"/>
              </a:rPr>
              <a:t>Einige beliebte Filter sind gut bekannt, z. B. ein Weichzeichnungsfilter </a:t>
            </a:r>
            <a:r>
              <a:rPr lang="en" sz="2700" dirty="0">
                <a:solidFill>
                  <a:srgbClr val="434343"/>
                </a:solidFill>
                <a:latin typeface="Montserrat"/>
                <a:ea typeface="Montserrat"/>
                <a:cs typeface="Montserrat"/>
                <a:sym typeface="Montserrat"/>
              </a:rPr>
              <a:t>:</a:t>
            </a:r>
            <a:endParaRPr sz="2700" dirty="0">
              <a:solidFill>
                <a:srgbClr val="434343"/>
              </a:solidFill>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84"/>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30" name="Google Shape;1230;p84"/>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Max Pooling: Window 2x2 , Stride: 2</a:t>
            </a:r>
            <a:endParaRPr sz="3000">
              <a:solidFill>
                <a:srgbClr val="434343"/>
              </a:solidFill>
              <a:latin typeface="Montserrat"/>
              <a:ea typeface="Montserrat"/>
              <a:cs typeface="Montserrat"/>
              <a:sym typeface="Montserrat"/>
            </a:endParaRPr>
          </a:p>
        </p:txBody>
      </p:sp>
      <p:sp>
        <p:nvSpPr>
          <p:cNvPr id="1231" name="Google Shape;1231;p84"/>
          <p:cNvSpPr/>
          <p:nvPr/>
        </p:nvSpPr>
        <p:spPr>
          <a:xfrm>
            <a:off x="850990"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232" name="Google Shape;1232;p84"/>
          <p:cNvSpPr/>
          <p:nvPr/>
        </p:nvSpPr>
        <p:spPr>
          <a:xfrm>
            <a:off x="1590666"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3</a:t>
            </a:r>
            <a:endParaRPr b="1"/>
          </a:p>
        </p:txBody>
      </p:sp>
      <p:sp>
        <p:nvSpPr>
          <p:cNvPr id="1233" name="Google Shape;1233;p84"/>
          <p:cNvSpPr/>
          <p:nvPr/>
        </p:nvSpPr>
        <p:spPr>
          <a:xfrm>
            <a:off x="2330343"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6</a:t>
            </a:r>
            <a:endParaRPr b="1"/>
          </a:p>
        </p:txBody>
      </p:sp>
      <p:sp>
        <p:nvSpPr>
          <p:cNvPr id="1234" name="Google Shape;1234;p84"/>
          <p:cNvSpPr/>
          <p:nvPr/>
        </p:nvSpPr>
        <p:spPr>
          <a:xfrm>
            <a:off x="850939"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4</a:t>
            </a:r>
            <a:endParaRPr b="1"/>
          </a:p>
        </p:txBody>
      </p:sp>
      <p:sp>
        <p:nvSpPr>
          <p:cNvPr id="1235" name="Google Shape;1235;p84"/>
          <p:cNvSpPr/>
          <p:nvPr/>
        </p:nvSpPr>
        <p:spPr>
          <a:xfrm>
            <a:off x="1590615"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2</a:t>
            </a:r>
            <a:endParaRPr b="1"/>
          </a:p>
        </p:txBody>
      </p:sp>
      <p:sp>
        <p:nvSpPr>
          <p:cNvPr id="1236" name="Google Shape;1236;p84"/>
          <p:cNvSpPr/>
          <p:nvPr/>
        </p:nvSpPr>
        <p:spPr>
          <a:xfrm>
            <a:off x="2330292"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237" name="Google Shape;1237;p84"/>
          <p:cNvSpPr/>
          <p:nvPr/>
        </p:nvSpPr>
        <p:spPr>
          <a:xfrm>
            <a:off x="850939"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8</a:t>
            </a:r>
            <a:endParaRPr b="1"/>
          </a:p>
        </p:txBody>
      </p:sp>
      <p:sp>
        <p:nvSpPr>
          <p:cNvPr id="1238" name="Google Shape;1238;p84"/>
          <p:cNvSpPr/>
          <p:nvPr/>
        </p:nvSpPr>
        <p:spPr>
          <a:xfrm>
            <a:off x="1590615"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239" name="Google Shape;1239;p84"/>
          <p:cNvSpPr/>
          <p:nvPr/>
        </p:nvSpPr>
        <p:spPr>
          <a:xfrm>
            <a:off x="2330292"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3</a:t>
            </a:r>
            <a:endParaRPr b="1"/>
          </a:p>
        </p:txBody>
      </p:sp>
      <p:sp>
        <p:nvSpPr>
          <p:cNvPr id="1240" name="Google Shape;1240;p84"/>
          <p:cNvSpPr/>
          <p:nvPr/>
        </p:nvSpPr>
        <p:spPr>
          <a:xfrm>
            <a:off x="3070126" y="1929018"/>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8</a:t>
            </a:r>
            <a:endParaRPr b="1"/>
          </a:p>
        </p:txBody>
      </p:sp>
      <p:sp>
        <p:nvSpPr>
          <p:cNvPr id="1241" name="Google Shape;1241;p84"/>
          <p:cNvSpPr/>
          <p:nvPr/>
        </p:nvSpPr>
        <p:spPr>
          <a:xfrm>
            <a:off x="3069871" y="2593236"/>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242" name="Google Shape;1242;p84"/>
          <p:cNvSpPr/>
          <p:nvPr/>
        </p:nvSpPr>
        <p:spPr>
          <a:xfrm>
            <a:off x="3069871"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2</a:t>
            </a:r>
            <a:endParaRPr b="1"/>
          </a:p>
        </p:txBody>
      </p:sp>
      <p:sp>
        <p:nvSpPr>
          <p:cNvPr id="1243" name="Google Shape;1243;p84"/>
          <p:cNvSpPr/>
          <p:nvPr/>
        </p:nvSpPr>
        <p:spPr>
          <a:xfrm>
            <a:off x="850939"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244" name="Google Shape;1244;p84"/>
          <p:cNvSpPr/>
          <p:nvPr/>
        </p:nvSpPr>
        <p:spPr>
          <a:xfrm>
            <a:off x="1590615"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245" name="Google Shape;1245;p84"/>
          <p:cNvSpPr/>
          <p:nvPr/>
        </p:nvSpPr>
        <p:spPr>
          <a:xfrm>
            <a:off x="2330292"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246" name="Google Shape;1246;p84"/>
          <p:cNvSpPr/>
          <p:nvPr/>
        </p:nvSpPr>
        <p:spPr>
          <a:xfrm>
            <a:off x="3069871"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247" name="Google Shape;1247;p84"/>
          <p:cNvSpPr/>
          <p:nvPr/>
        </p:nvSpPr>
        <p:spPr>
          <a:xfrm>
            <a:off x="5465640" y="26392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4</a:t>
            </a:r>
            <a:endParaRPr b="1"/>
          </a:p>
        </p:txBody>
      </p:sp>
      <p:sp>
        <p:nvSpPr>
          <p:cNvPr id="1248" name="Google Shape;1248;p84"/>
          <p:cNvSpPr/>
          <p:nvPr/>
        </p:nvSpPr>
        <p:spPr>
          <a:xfrm>
            <a:off x="6205316" y="26392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1249" name="Google Shape;1249;p84"/>
          <p:cNvSpPr/>
          <p:nvPr/>
        </p:nvSpPr>
        <p:spPr>
          <a:xfrm>
            <a:off x="5465589" y="32897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1250" name="Google Shape;1250;p84"/>
          <p:cNvSpPr/>
          <p:nvPr/>
        </p:nvSpPr>
        <p:spPr>
          <a:xfrm>
            <a:off x="6205265" y="32897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1251" name="Google Shape;1251;p84"/>
          <p:cNvSpPr/>
          <p:nvPr/>
        </p:nvSpPr>
        <p:spPr>
          <a:xfrm>
            <a:off x="699525" y="1815075"/>
            <a:ext cx="1527000" cy="13260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84"/>
          <p:cNvSpPr/>
          <p:nvPr/>
        </p:nvSpPr>
        <p:spPr>
          <a:xfrm>
            <a:off x="5422400" y="2564075"/>
            <a:ext cx="639000" cy="6543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85"/>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58" name="Google Shape;1258;p85"/>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Max Pooling: Window 2x2 , Stride: 2</a:t>
            </a:r>
            <a:endParaRPr sz="3000">
              <a:solidFill>
                <a:srgbClr val="434343"/>
              </a:solidFill>
              <a:latin typeface="Montserrat"/>
              <a:ea typeface="Montserrat"/>
              <a:cs typeface="Montserrat"/>
              <a:sym typeface="Montserrat"/>
            </a:endParaRPr>
          </a:p>
        </p:txBody>
      </p:sp>
      <p:sp>
        <p:nvSpPr>
          <p:cNvPr id="1259" name="Google Shape;1259;p85"/>
          <p:cNvSpPr/>
          <p:nvPr/>
        </p:nvSpPr>
        <p:spPr>
          <a:xfrm>
            <a:off x="850990"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260" name="Google Shape;1260;p85"/>
          <p:cNvSpPr/>
          <p:nvPr/>
        </p:nvSpPr>
        <p:spPr>
          <a:xfrm>
            <a:off x="1590666"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3</a:t>
            </a:r>
            <a:endParaRPr b="1"/>
          </a:p>
        </p:txBody>
      </p:sp>
      <p:sp>
        <p:nvSpPr>
          <p:cNvPr id="1261" name="Google Shape;1261;p85"/>
          <p:cNvSpPr/>
          <p:nvPr/>
        </p:nvSpPr>
        <p:spPr>
          <a:xfrm>
            <a:off x="2330343"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6</a:t>
            </a:r>
            <a:endParaRPr b="1"/>
          </a:p>
        </p:txBody>
      </p:sp>
      <p:sp>
        <p:nvSpPr>
          <p:cNvPr id="1262" name="Google Shape;1262;p85"/>
          <p:cNvSpPr/>
          <p:nvPr/>
        </p:nvSpPr>
        <p:spPr>
          <a:xfrm>
            <a:off x="850939"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4</a:t>
            </a:r>
            <a:endParaRPr b="1"/>
          </a:p>
        </p:txBody>
      </p:sp>
      <p:sp>
        <p:nvSpPr>
          <p:cNvPr id="1263" name="Google Shape;1263;p85"/>
          <p:cNvSpPr/>
          <p:nvPr/>
        </p:nvSpPr>
        <p:spPr>
          <a:xfrm>
            <a:off x="1590615"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2</a:t>
            </a:r>
            <a:endParaRPr b="1"/>
          </a:p>
        </p:txBody>
      </p:sp>
      <p:sp>
        <p:nvSpPr>
          <p:cNvPr id="1264" name="Google Shape;1264;p85"/>
          <p:cNvSpPr/>
          <p:nvPr/>
        </p:nvSpPr>
        <p:spPr>
          <a:xfrm>
            <a:off x="2330292"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265" name="Google Shape;1265;p85"/>
          <p:cNvSpPr/>
          <p:nvPr/>
        </p:nvSpPr>
        <p:spPr>
          <a:xfrm>
            <a:off x="850939"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8</a:t>
            </a:r>
            <a:endParaRPr b="1"/>
          </a:p>
        </p:txBody>
      </p:sp>
      <p:sp>
        <p:nvSpPr>
          <p:cNvPr id="1266" name="Google Shape;1266;p85"/>
          <p:cNvSpPr/>
          <p:nvPr/>
        </p:nvSpPr>
        <p:spPr>
          <a:xfrm>
            <a:off x="1590615"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267" name="Google Shape;1267;p85"/>
          <p:cNvSpPr/>
          <p:nvPr/>
        </p:nvSpPr>
        <p:spPr>
          <a:xfrm>
            <a:off x="2330292"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3</a:t>
            </a:r>
            <a:endParaRPr b="1"/>
          </a:p>
        </p:txBody>
      </p:sp>
      <p:sp>
        <p:nvSpPr>
          <p:cNvPr id="1268" name="Google Shape;1268;p85"/>
          <p:cNvSpPr/>
          <p:nvPr/>
        </p:nvSpPr>
        <p:spPr>
          <a:xfrm>
            <a:off x="3070126" y="1929018"/>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8</a:t>
            </a:r>
            <a:endParaRPr b="1"/>
          </a:p>
        </p:txBody>
      </p:sp>
      <p:sp>
        <p:nvSpPr>
          <p:cNvPr id="1269" name="Google Shape;1269;p85"/>
          <p:cNvSpPr/>
          <p:nvPr/>
        </p:nvSpPr>
        <p:spPr>
          <a:xfrm>
            <a:off x="3069871" y="2593236"/>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270" name="Google Shape;1270;p85"/>
          <p:cNvSpPr/>
          <p:nvPr/>
        </p:nvSpPr>
        <p:spPr>
          <a:xfrm>
            <a:off x="3069871"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2</a:t>
            </a:r>
            <a:endParaRPr b="1"/>
          </a:p>
        </p:txBody>
      </p:sp>
      <p:sp>
        <p:nvSpPr>
          <p:cNvPr id="1271" name="Google Shape;1271;p85"/>
          <p:cNvSpPr/>
          <p:nvPr/>
        </p:nvSpPr>
        <p:spPr>
          <a:xfrm>
            <a:off x="850939"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272" name="Google Shape;1272;p85"/>
          <p:cNvSpPr/>
          <p:nvPr/>
        </p:nvSpPr>
        <p:spPr>
          <a:xfrm>
            <a:off x="1590615"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273" name="Google Shape;1273;p85"/>
          <p:cNvSpPr/>
          <p:nvPr/>
        </p:nvSpPr>
        <p:spPr>
          <a:xfrm>
            <a:off x="2330292"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274" name="Google Shape;1274;p85"/>
          <p:cNvSpPr/>
          <p:nvPr/>
        </p:nvSpPr>
        <p:spPr>
          <a:xfrm>
            <a:off x="3069871"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275" name="Google Shape;1275;p85"/>
          <p:cNvSpPr/>
          <p:nvPr/>
        </p:nvSpPr>
        <p:spPr>
          <a:xfrm>
            <a:off x="5465640" y="26392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4</a:t>
            </a:r>
            <a:endParaRPr b="1"/>
          </a:p>
        </p:txBody>
      </p:sp>
      <p:sp>
        <p:nvSpPr>
          <p:cNvPr id="1276" name="Google Shape;1276;p85"/>
          <p:cNvSpPr/>
          <p:nvPr/>
        </p:nvSpPr>
        <p:spPr>
          <a:xfrm>
            <a:off x="6205316" y="26392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1277" name="Google Shape;1277;p85"/>
          <p:cNvSpPr/>
          <p:nvPr/>
        </p:nvSpPr>
        <p:spPr>
          <a:xfrm>
            <a:off x="5465589" y="32897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1278" name="Google Shape;1278;p85"/>
          <p:cNvSpPr/>
          <p:nvPr/>
        </p:nvSpPr>
        <p:spPr>
          <a:xfrm>
            <a:off x="6205265" y="32897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1279" name="Google Shape;1279;p85"/>
          <p:cNvSpPr/>
          <p:nvPr/>
        </p:nvSpPr>
        <p:spPr>
          <a:xfrm>
            <a:off x="2263150" y="1842500"/>
            <a:ext cx="1527000" cy="13260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5"/>
          <p:cNvSpPr/>
          <p:nvPr/>
        </p:nvSpPr>
        <p:spPr>
          <a:xfrm>
            <a:off x="6138425" y="2564075"/>
            <a:ext cx="639000" cy="6543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rPr>
              <a:t>9</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86"/>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86" name="Google Shape;1286;p86"/>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Max Pooling: Window 2x2 , Stride: 2</a:t>
            </a:r>
            <a:endParaRPr sz="3000">
              <a:solidFill>
                <a:srgbClr val="434343"/>
              </a:solidFill>
              <a:latin typeface="Montserrat"/>
              <a:ea typeface="Montserrat"/>
              <a:cs typeface="Montserrat"/>
              <a:sym typeface="Montserrat"/>
            </a:endParaRPr>
          </a:p>
        </p:txBody>
      </p:sp>
      <p:sp>
        <p:nvSpPr>
          <p:cNvPr id="1287" name="Google Shape;1287;p86"/>
          <p:cNvSpPr/>
          <p:nvPr/>
        </p:nvSpPr>
        <p:spPr>
          <a:xfrm>
            <a:off x="850990"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288" name="Google Shape;1288;p86"/>
          <p:cNvSpPr/>
          <p:nvPr/>
        </p:nvSpPr>
        <p:spPr>
          <a:xfrm>
            <a:off x="1590666"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3</a:t>
            </a:r>
            <a:endParaRPr b="1"/>
          </a:p>
        </p:txBody>
      </p:sp>
      <p:sp>
        <p:nvSpPr>
          <p:cNvPr id="1289" name="Google Shape;1289;p86"/>
          <p:cNvSpPr/>
          <p:nvPr/>
        </p:nvSpPr>
        <p:spPr>
          <a:xfrm>
            <a:off x="2330343"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6</a:t>
            </a:r>
            <a:endParaRPr b="1"/>
          </a:p>
        </p:txBody>
      </p:sp>
      <p:sp>
        <p:nvSpPr>
          <p:cNvPr id="1290" name="Google Shape;1290;p86"/>
          <p:cNvSpPr/>
          <p:nvPr/>
        </p:nvSpPr>
        <p:spPr>
          <a:xfrm>
            <a:off x="850939"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4</a:t>
            </a:r>
            <a:endParaRPr b="1"/>
          </a:p>
        </p:txBody>
      </p:sp>
      <p:sp>
        <p:nvSpPr>
          <p:cNvPr id="1291" name="Google Shape;1291;p86"/>
          <p:cNvSpPr/>
          <p:nvPr/>
        </p:nvSpPr>
        <p:spPr>
          <a:xfrm>
            <a:off x="1590615"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2</a:t>
            </a:r>
            <a:endParaRPr b="1"/>
          </a:p>
        </p:txBody>
      </p:sp>
      <p:sp>
        <p:nvSpPr>
          <p:cNvPr id="1292" name="Google Shape;1292;p86"/>
          <p:cNvSpPr/>
          <p:nvPr/>
        </p:nvSpPr>
        <p:spPr>
          <a:xfrm>
            <a:off x="2330292"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293" name="Google Shape;1293;p86"/>
          <p:cNvSpPr/>
          <p:nvPr/>
        </p:nvSpPr>
        <p:spPr>
          <a:xfrm>
            <a:off x="850939"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8</a:t>
            </a:r>
            <a:endParaRPr b="1"/>
          </a:p>
        </p:txBody>
      </p:sp>
      <p:sp>
        <p:nvSpPr>
          <p:cNvPr id="1294" name="Google Shape;1294;p86"/>
          <p:cNvSpPr/>
          <p:nvPr/>
        </p:nvSpPr>
        <p:spPr>
          <a:xfrm>
            <a:off x="1590615"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295" name="Google Shape;1295;p86"/>
          <p:cNvSpPr/>
          <p:nvPr/>
        </p:nvSpPr>
        <p:spPr>
          <a:xfrm>
            <a:off x="2330292"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3</a:t>
            </a:r>
            <a:endParaRPr b="1"/>
          </a:p>
        </p:txBody>
      </p:sp>
      <p:sp>
        <p:nvSpPr>
          <p:cNvPr id="1296" name="Google Shape;1296;p86"/>
          <p:cNvSpPr/>
          <p:nvPr/>
        </p:nvSpPr>
        <p:spPr>
          <a:xfrm>
            <a:off x="3070126" y="1929018"/>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8</a:t>
            </a:r>
            <a:endParaRPr b="1"/>
          </a:p>
        </p:txBody>
      </p:sp>
      <p:sp>
        <p:nvSpPr>
          <p:cNvPr id="1297" name="Google Shape;1297;p86"/>
          <p:cNvSpPr/>
          <p:nvPr/>
        </p:nvSpPr>
        <p:spPr>
          <a:xfrm>
            <a:off x="3069871" y="2593236"/>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298" name="Google Shape;1298;p86"/>
          <p:cNvSpPr/>
          <p:nvPr/>
        </p:nvSpPr>
        <p:spPr>
          <a:xfrm>
            <a:off x="3069871"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2</a:t>
            </a:r>
            <a:endParaRPr b="1"/>
          </a:p>
        </p:txBody>
      </p:sp>
      <p:sp>
        <p:nvSpPr>
          <p:cNvPr id="1299" name="Google Shape;1299;p86"/>
          <p:cNvSpPr/>
          <p:nvPr/>
        </p:nvSpPr>
        <p:spPr>
          <a:xfrm>
            <a:off x="850939"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300" name="Google Shape;1300;p86"/>
          <p:cNvSpPr/>
          <p:nvPr/>
        </p:nvSpPr>
        <p:spPr>
          <a:xfrm>
            <a:off x="1590615"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301" name="Google Shape;1301;p86"/>
          <p:cNvSpPr/>
          <p:nvPr/>
        </p:nvSpPr>
        <p:spPr>
          <a:xfrm>
            <a:off x="2330292"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302" name="Google Shape;1302;p86"/>
          <p:cNvSpPr/>
          <p:nvPr/>
        </p:nvSpPr>
        <p:spPr>
          <a:xfrm>
            <a:off x="3069871"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303" name="Google Shape;1303;p86"/>
          <p:cNvSpPr/>
          <p:nvPr/>
        </p:nvSpPr>
        <p:spPr>
          <a:xfrm>
            <a:off x="5465640" y="26392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4</a:t>
            </a:r>
            <a:endParaRPr b="1"/>
          </a:p>
        </p:txBody>
      </p:sp>
      <p:sp>
        <p:nvSpPr>
          <p:cNvPr id="1304" name="Google Shape;1304;p86"/>
          <p:cNvSpPr/>
          <p:nvPr/>
        </p:nvSpPr>
        <p:spPr>
          <a:xfrm>
            <a:off x="6205316" y="26392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1305" name="Google Shape;1305;p86"/>
          <p:cNvSpPr/>
          <p:nvPr/>
        </p:nvSpPr>
        <p:spPr>
          <a:xfrm>
            <a:off x="5465589" y="32897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1306" name="Google Shape;1306;p86"/>
          <p:cNvSpPr/>
          <p:nvPr/>
        </p:nvSpPr>
        <p:spPr>
          <a:xfrm>
            <a:off x="6205265" y="32897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1307" name="Google Shape;1307;p86"/>
          <p:cNvSpPr/>
          <p:nvPr/>
        </p:nvSpPr>
        <p:spPr>
          <a:xfrm>
            <a:off x="685825" y="3122650"/>
            <a:ext cx="1527000" cy="13260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6"/>
          <p:cNvSpPr/>
          <p:nvPr/>
        </p:nvSpPr>
        <p:spPr>
          <a:xfrm>
            <a:off x="6138425" y="2564075"/>
            <a:ext cx="639000" cy="6543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rPr>
              <a:t>9</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87"/>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14" name="Google Shape;1314;p87"/>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Max Pooling: Window 2x2 , Stride: 2</a:t>
            </a:r>
            <a:endParaRPr sz="3000">
              <a:solidFill>
                <a:srgbClr val="434343"/>
              </a:solidFill>
              <a:latin typeface="Montserrat"/>
              <a:ea typeface="Montserrat"/>
              <a:cs typeface="Montserrat"/>
              <a:sym typeface="Montserrat"/>
            </a:endParaRPr>
          </a:p>
        </p:txBody>
      </p:sp>
      <p:sp>
        <p:nvSpPr>
          <p:cNvPr id="1315" name="Google Shape;1315;p87"/>
          <p:cNvSpPr/>
          <p:nvPr/>
        </p:nvSpPr>
        <p:spPr>
          <a:xfrm>
            <a:off x="850990"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316" name="Google Shape;1316;p87"/>
          <p:cNvSpPr/>
          <p:nvPr/>
        </p:nvSpPr>
        <p:spPr>
          <a:xfrm>
            <a:off x="1590666"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3</a:t>
            </a:r>
            <a:endParaRPr b="1"/>
          </a:p>
        </p:txBody>
      </p:sp>
      <p:sp>
        <p:nvSpPr>
          <p:cNvPr id="1317" name="Google Shape;1317;p87"/>
          <p:cNvSpPr/>
          <p:nvPr/>
        </p:nvSpPr>
        <p:spPr>
          <a:xfrm>
            <a:off x="2330343"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6</a:t>
            </a:r>
            <a:endParaRPr b="1"/>
          </a:p>
        </p:txBody>
      </p:sp>
      <p:sp>
        <p:nvSpPr>
          <p:cNvPr id="1318" name="Google Shape;1318;p87"/>
          <p:cNvSpPr/>
          <p:nvPr/>
        </p:nvSpPr>
        <p:spPr>
          <a:xfrm>
            <a:off x="850939"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4</a:t>
            </a:r>
            <a:endParaRPr b="1"/>
          </a:p>
        </p:txBody>
      </p:sp>
      <p:sp>
        <p:nvSpPr>
          <p:cNvPr id="1319" name="Google Shape;1319;p87"/>
          <p:cNvSpPr/>
          <p:nvPr/>
        </p:nvSpPr>
        <p:spPr>
          <a:xfrm>
            <a:off x="1590615"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2</a:t>
            </a:r>
            <a:endParaRPr b="1"/>
          </a:p>
        </p:txBody>
      </p:sp>
      <p:sp>
        <p:nvSpPr>
          <p:cNvPr id="1320" name="Google Shape;1320;p87"/>
          <p:cNvSpPr/>
          <p:nvPr/>
        </p:nvSpPr>
        <p:spPr>
          <a:xfrm>
            <a:off x="2330292"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321" name="Google Shape;1321;p87"/>
          <p:cNvSpPr/>
          <p:nvPr/>
        </p:nvSpPr>
        <p:spPr>
          <a:xfrm>
            <a:off x="850939"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8</a:t>
            </a:r>
            <a:endParaRPr b="1"/>
          </a:p>
        </p:txBody>
      </p:sp>
      <p:sp>
        <p:nvSpPr>
          <p:cNvPr id="1322" name="Google Shape;1322;p87"/>
          <p:cNvSpPr/>
          <p:nvPr/>
        </p:nvSpPr>
        <p:spPr>
          <a:xfrm>
            <a:off x="1590615"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323" name="Google Shape;1323;p87"/>
          <p:cNvSpPr/>
          <p:nvPr/>
        </p:nvSpPr>
        <p:spPr>
          <a:xfrm>
            <a:off x="2330292"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3</a:t>
            </a:r>
            <a:endParaRPr b="1"/>
          </a:p>
        </p:txBody>
      </p:sp>
      <p:sp>
        <p:nvSpPr>
          <p:cNvPr id="1324" name="Google Shape;1324;p87"/>
          <p:cNvSpPr/>
          <p:nvPr/>
        </p:nvSpPr>
        <p:spPr>
          <a:xfrm>
            <a:off x="3070126" y="1929018"/>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8</a:t>
            </a:r>
            <a:endParaRPr b="1"/>
          </a:p>
        </p:txBody>
      </p:sp>
      <p:sp>
        <p:nvSpPr>
          <p:cNvPr id="1325" name="Google Shape;1325;p87"/>
          <p:cNvSpPr/>
          <p:nvPr/>
        </p:nvSpPr>
        <p:spPr>
          <a:xfrm>
            <a:off x="3069871" y="2593236"/>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326" name="Google Shape;1326;p87"/>
          <p:cNvSpPr/>
          <p:nvPr/>
        </p:nvSpPr>
        <p:spPr>
          <a:xfrm>
            <a:off x="3069871"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2</a:t>
            </a:r>
            <a:endParaRPr b="1"/>
          </a:p>
        </p:txBody>
      </p:sp>
      <p:sp>
        <p:nvSpPr>
          <p:cNvPr id="1327" name="Google Shape;1327;p87"/>
          <p:cNvSpPr/>
          <p:nvPr/>
        </p:nvSpPr>
        <p:spPr>
          <a:xfrm>
            <a:off x="850939"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328" name="Google Shape;1328;p87"/>
          <p:cNvSpPr/>
          <p:nvPr/>
        </p:nvSpPr>
        <p:spPr>
          <a:xfrm>
            <a:off x="1590615"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329" name="Google Shape;1329;p87"/>
          <p:cNvSpPr/>
          <p:nvPr/>
        </p:nvSpPr>
        <p:spPr>
          <a:xfrm>
            <a:off x="2330292"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330" name="Google Shape;1330;p87"/>
          <p:cNvSpPr/>
          <p:nvPr/>
        </p:nvSpPr>
        <p:spPr>
          <a:xfrm>
            <a:off x="3069871"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331" name="Google Shape;1331;p87"/>
          <p:cNvSpPr/>
          <p:nvPr/>
        </p:nvSpPr>
        <p:spPr>
          <a:xfrm>
            <a:off x="5465640" y="26392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4</a:t>
            </a:r>
            <a:endParaRPr b="1"/>
          </a:p>
        </p:txBody>
      </p:sp>
      <p:sp>
        <p:nvSpPr>
          <p:cNvPr id="1332" name="Google Shape;1332;p87"/>
          <p:cNvSpPr/>
          <p:nvPr/>
        </p:nvSpPr>
        <p:spPr>
          <a:xfrm>
            <a:off x="6205316" y="26392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333" name="Google Shape;1333;p87"/>
          <p:cNvSpPr/>
          <p:nvPr/>
        </p:nvSpPr>
        <p:spPr>
          <a:xfrm>
            <a:off x="5465589" y="32897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1334" name="Google Shape;1334;p87"/>
          <p:cNvSpPr/>
          <p:nvPr/>
        </p:nvSpPr>
        <p:spPr>
          <a:xfrm>
            <a:off x="6205265" y="32897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1335" name="Google Shape;1335;p87"/>
          <p:cNvSpPr/>
          <p:nvPr/>
        </p:nvSpPr>
        <p:spPr>
          <a:xfrm>
            <a:off x="685825" y="3122650"/>
            <a:ext cx="1527000" cy="13260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7"/>
          <p:cNvSpPr/>
          <p:nvPr/>
        </p:nvSpPr>
        <p:spPr>
          <a:xfrm>
            <a:off x="5398750" y="3214600"/>
            <a:ext cx="639000" cy="6543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rPr>
              <a:t>9</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88"/>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42" name="Google Shape;1342;p88"/>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Max Pooling: Window 2x2 , Stride: 2</a:t>
            </a:r>
            <a:endParaRPr sz="3000">
              <a:solidFill>
                <a:srgbClr val="434343"/>
              </a:solidFill>
              <a:latin typeface="Montserrat"/>
              <a:ea typeface="Montserrat"/>
              <a:cs typeface="Montserrat"/>
              <a:sym typeface="Montserrat"/>
            </a:endParaRPr>
          </a:p>
        </p:txBody>
      </p:sp>
      <p:sp>
        <p:nvSpPr>
          <p:cNvPr id="1343" name="Google Shape;1343;p88"/>
          <p:cNvSpPr/>
          <p:nvPr/>
        </p:nvSpPr>
        <p:spPr>
          <a:xfrm>
            <a:off x="850990"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344" name="Google Shape;1344;p88"/>
          <p:cNvSpPr/>
          <p:nvPr/>
        </p:nvSpPr>
        <p:spPr>
          <a:xfrm>
            <a:off x="1590666"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3</a:t>
            </a:r>
            <a:endParaRPr b="1"/>
          </a:p>
        </p:txBody>
      </p:sp>
      <p:sp>
        <p:nvSpPr>
          <p:cNvPr id="1345" name="Google Shape;1345;p88"/>
          <p:cNvSpPr/>
          <p:nvPr/>
        </p:nvSpPr>
        <p:spPr>
          <a:xfrm>
            <a:off x="2330343"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6</a:t>
            </a:r>
            <a:endParaRPr b="1"/>
          </a:p>
        </p:txBody>
      </p:sp>
      <p:sp>
        <p:nvSpPr>
          <p:cNvPr id="1346" name="Google Shape;1346;p88"/>
          <p:cNvSpPr/>
          <p:nvPr/>
        </p:nvSpPr>
        <p:spPr>
          <a:xfrm>
            <a:off x="850939"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4</a:t>
            </a:r>
            <a:endParaRPr b="1"/>
          </a:p>
        </p:txBody>
      </p:sp>
      <p:sp>
        <p:nvSpPr>
          <p:cNvPr id="1347" name="Google Shape;1347;p88"/>
          <p:cNvSpPr/>
          <p:nvPr/>
        </p:nvSpPr>
        <p:spPr>
          <a:xfrm>
            <a:off x="1590615"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2</a:t>
            </a:r>
            <a:endParaRPr b="1"/>
          </a:p>
        </p:txBody>
      </p:sp>
      <p:sp>
        <p:nvSpPr>
          <p:cNvPr id="1348" name="Google Shape;1348;p88"/>
          <p:cNvSpPr/>
          <p:nvPr/>
        </p:nvSpPr>
        <p:spPr>
          <a:xfrm>
            <a:off x="2330292"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349" name="Google Shape;1349;p88"/>
          <p:cNvSpPr/>
          <p:nvPr/>
        </p:nvSpPr>
        <p:spPr>
          <a:xfrm>
            <a:off x="850939"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8</a:t>
            </a:r>
            <a:endParaRPr b="1"/>
          </a:p>
        </p:txBody>
      </p:sp>
      <p:sp>
        <p:nvSpPr>
          <p:cNvPr id="1350" name="Google Shape;1350;p88"/>
          <p:cNvSpPr/>
          <p:nvPr/>
        </p:nvSpPr>
        <p:spPr>
          <a:xfrm>
            <a:off x="1590615"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351" name="Google Shape;1351;p88"/>
          <p:cNvSpPr/>
          <p:nvPr/>
        </p:nvSpPr>
        <p:spPr>
          <a:xfrm>
            <a:off x="2330292"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3</a:t>
            </a:r>
            <a:endParaRPr b="1"/>
          </a:p>
        </p:txBody>
      </p:sp>
      <p:sp>
        <p:nvSpPr>
          <p:cNvPr id="1352" name="Google Shape;1352;p88"/>
          <p:cNvSpPr/>
          <p:nvPr/>
        </p:nvSpPr>
        <p:spPr>
          <a:xfrm>
            <a:off x="3070126" y="1929018"/>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8</a:t>
            </a:r>
            <a:endParaRPr b="1"/>
          </a:p>
        </p:txBody>
      </p:sp>
      <p:sp>
        <p:nvSpPr>
          <p:cNvPr id="1353" name="Google Shape;1353;p88"/>
          <p:cNvSpPr/>
          <p:nvPr/>
        </p:nvSpPr>
        <p:spPr>
          <a:xfrm>
            <a:off x="3069871" y="2593236"/>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354" name="Google Shape;1354;p88"/>
          <p:cNvSpPr/>
          <p:nvPr/>
        </p:nvSpPr>
        <p:spPr>
          <a:xfrm>
            <a:off x="3069871"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2</a:t>
            </a:r>
            <a:endParaRPr b="1"/>
          </a:p>
        </p:txBody>
      </p:sp>
      <p:sp>
        <p:nvSpPr>
          <p:cNvPr id="1355" name="Google Shape;1355;p88"/>
          <p:cNvSpPr/>
          <p:nvPr/>
        </p:nvSpPr>
        <p:spPr>
          <a:xfrm>
            <a:off x="850939"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356" name="Google Shape;1356;p88"/>
          <p:cNvSpPr/>
          <p:nvPr/>
        </p:nvSpPr>
        <p:spPr>
          <a:xfrm>
            <a:off x="1590615"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357" name="Google Shape;1357;p88"/>
          <p:cNvSpPr/>
          <p:nvPr/>
        </p:nvSpPr>
        <p:spPr>
          <a:xfrm>
            <a:off x="2330292"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358" name="Google Shape;1358;p88"/>
          <p:cNvSpPr/>
          <p:nvPr/>
        </p:nvSpPr>
        <p:spPr>
          <a:xfrm>
            <a:off x="3069871"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359" name="Google Shape;1359;p88"/>
          <p:cNvSpPr/>
          <p:nvPr/>
        </p:nvSpPr>
        <p:spPr>
          <a:xfrm>
            <a:off x="5465640" y="26392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4</a:t>
            </a:r>
            <a:endParaRPr b="1"/>
          </a:p>
        </p:txBody>
      </p:sp>
      <p:sp>
        <p:nvSpPr>
          <p:cNvPr id="1360" name="Google Shape;1360;p88"/>
          <p:cNvSpPr/>
          <p:nvPr/>
        </p:nvSpPr>
        <p:spPr>
          <a:xfrm>
            <a:off x="6205316" y="26392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361" name="Google Shape;1361;p88"/>
          <p:cNvSpPr/>
          <p:nvPr/>
        </p:nvSpPr>
        <p:spPr>
          <a:xfrm>
            <a:off x="5465589" y="32897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362" name="Google Shape;1362;p88"/>
          <p:cNvSpPr/>
          <p:nvPr/>
        </p:nvSpPr>
        <p:spPr>
          <a:xfrm>
            <a:off x="6205265" y="32897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1363" name="Google Shape;1363;p88"/>
          <p:cNvSpPr/>
          <p:nvPr/>
        </p:nvSpPr>
        <p:spPr>
          <a:xfrm>
            <a:off x="2239625" y="3143225"/>
            <a:ext cx="1527000" cy="13260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8"/>
          <p:cNvSpPr/>
          <p:nvPr/>
        </p:nvSpPr>
        <p:spPr>
          <a:xfrm>
            <a:off x="6138375" y="3214600"/>
            <a:ext cx="639000" cy="6543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rPr>
              <a:t>3</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89"/>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70" name="Google Shape;1370;p89"/>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Max Pooling: Window 2x2 , Stride: 2</a:t>
            </a:r>
            <a:endParaRPr sz="3000">
              <a:solidFill>
                <a:srgbClr val="434343"/>
              </a:solidFill>
              <a:latin typeface="Montserrat"/>
              <a:ea typeface="Montserrat"/>
              <a:cs typeface="Montserrat"/>
              <a:sym typeface="Montserrat"/>
            </a:endParaRPr>
          </a:p>
        </p:txBody>
      </p:sp>
      <p:sp>
        <p:nvSpPr>
          <p:cNvPr id="1371" name="Google Shape;1371;p89"/>
          <p:cNvSpPr/>
          <p:nvPr/>
        </p:nvSpPr>
        <p:spPr>
          <a:xfrm>
            <a:off x="850990"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372" name="Google Shape;1372;p89"/>
          <p:cNvSpPr/>
          <p:nvPr/>
        </p:nvSpPr>
        <p:spPr>
          <a:xfrm>
            <a:off x="1590666"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3</a:t>
            </a:r>
            <a:endParaRPr b="1"/>
          </a:p>
        </p:txBody>
      </p:sp>
      <p:sp>
        <p:nvSpPr>
          <p:cNvPr id="1373" name="Google Shape;1373;p89"/>
          <p:cNvSpPr/>
          <p:nvPr/>
        </p:nvSpPr>
        <p:spPr>
          <a:xfrm>
            <a:off x="2330343"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6</a:t>
            </a:r>
            <a:endParaRPr b="1"/>
          </a:p>
        </p:txBody>
      </p:sp>
      <p:sp>
        <p:nvSpPr>
          <p:cNvPr id="1374" name="Google Shape;1374;p89"/>
          <p:cNvSpPr/>
          <p:nvPr/>
        </p:nvSpPr>
        <p:spPr>
          <a:xfrm>
            <a:off x="850939"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4</a:t>
            </a:r>
            <a:endParaRPr b="1"/>
          </a:p>
        </p:txBody>
      </p:sp>
      <p:sp>
        <p:nvSpPr>
          <p:cNvPr id="1375" name="Google Shape;1375;p89"/>
          <p:cNvSpPr/>
          <p:nvPr/>
        </p:nvSpPr>
        <p:spPr>
          <a:xfrm>
            <a:off x="1590615"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2</a:t>
            </a:r>
            <a:endParaRPr b="1"/>
          </a:p>
        </p:txBody>
      </p:sp>
      <p:sp>
        <p:nvSpPr>
          <p:cNvPr id="1376" name="Google Shape;1376;p89"/>
          <p:cNvSpPr/>
          <p:nvPr/>
        </p:nvSpPr>
        <p:spPr>
          <a:xfrm>
            <a:off x="2330292"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377" name="Google Shape;1377;p89"/>
          <p:cNvSpPr/>
          <p:nvPr/>
        </p:nvSpPr>
        <p:spPr>
          <a:xfrm>
            <a:off x="850939"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8</a:t>
            </a:r>
            <a:endParaRPr b="1"/>
          </a:p>
        </p:txBody>
      </p:sp>
      <p:sp>
        <p:nvSpPr>
          <p:cNvPr id="1378" name="Google Shape;1378;p89"/>
          <p:cNvSpPr/>
          <p:nvPr/>
        </p:nvSpPr>
        <p:spPr>
          <a:xfrm>
            <a:off x="1590615"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379" name="Google Shape;1379;p89"/>
          <p:cNvSpPr/>
          <p:nvPr/>
        </p:nvSpPr>
        <p:spPr>
          <a:xfrm>
            <a:off x="2330292"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3</a:t>
            </a:r>
            <a:endParaRPr b="1"/>
          </a:p>
        </p:txBody>
      </p:sp>
      <p:sp>
        <p:nvSpPr>
          <p:cNvPr id="1380" name="Google Shape;1380;p89"/>
          <p:cNvSpPr/>
          <p:nvPr/>
        </p:nvSpPr>
        <p:spPr>
          <a:xfrm>
            <a:off x="3070126" y="1929018"/>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8</a:t>
            </a:r>
            <a:endParaRPr b="1"/>
          </a:p>
        </p:txBody>
      </p:sp>
      <p:sp>
        <p:nvSpPr>
          <p:cNvPr id="1381" name="Google Shape;1381;p89"/>
          <p:cNvSpPr/>
          <p:nvPr/>
        </p:nvSpPr>
        <p:spPr>
          <a:xfrm>
            <a:off x="3069871" y="2593236"/>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382" name="Google Shape;1382;p89"/>
          <p:cNvSpPr/>
          <p:nvPr/>
        </p:nvSpPr>
        <p:spPr>
          <a:xfrm>
            <a:off x="3069871"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2</a:t>
            </a:r>
            <a:endParaRPr b="1"/>
          </a:p>
        </p:txBody>
      </p:sp>
      <p:sp>
        <p:nvSpPr>
          <p:cNvPr id="1383" name="Google Shape;1383;p89"/>
          <p:cNvSpPr/>
          <p:nvPr/>
        </p:nvSpPr>
        <p:spPr>
          <a:xfrm>
            <a:off x="850939"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384" name="Google Shape;1384;p89"/>
          <p:cNvSpPr/>
          <p:nvPr/>
        </p:nvSpPr>
        <p:spPr>
          <a:xfrm>
            <a:off x="1590615"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385" name="Google Shape;1385;p89"/>
          <p:cNvSpPr/>
          <p:nvPr/>
        </p:nvSpPr>
        <p:spPr>
          <a:xfrm>
            <a:off x="2330292"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386" name="Google Shape;1386;p89"/>
          <p:cNvSpPr/>
          <p:nvPr/>
        </p:nvSpPr>
        <p:spPr>
          <a:xfrm>
            <a:off x="3069871"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387" name="Google Shape;1387;p89"/>
          <p:cNvSpPr/>
          <p:nvPr/>
        </p:nvSpPr>
        <p:spPr>
          <a:xfrm>
            <a:off x="5465640" y="26392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4</a:t>
            </a:r>
            <a:endParaRPr b="1"/>
          </a:p>
        </p:txBody>
      </p:sp>
      <p:sp>
        <p:nvSpPr>
          <p:cNvPr id="1388" name="Google Shape;1388;p89"/>
          <p:cNvSpPr/>
          <p:nvPr/>
        </p:nvSpPr>
        <p:spPr>
          <a:xfrm>
            <a:off x="6205316" y="26392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389" name="Google Shape;1389;p89"/>
          <p:cNvSpPr/>
          <p:nvPr/>
        </p:nvSpPr>
        <p:spPr>
          <a:xfrm>
            <a:off x="5465589" y="32897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390" name="Google Shape;1390;p89"/>
          <p:cNvSpPr/>
          <p:nvPr/>
        </p:nvSpPr>
        <p:spPr>
          <a:xfrm>
            <a:off x="6205265" y="32897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3</a:t>
            </a:r>
            <a:endParaRPr b="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90"/>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96" name="Google Shape;1396;p90"/>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Average Pooling: Window 2x2 , Stride: 2</a:t>
            </a:r>
            <a:endParaRPr sz="3000">
              <a:solidFill>
                <a:srgbClr val="434343"/>
              </a:solidFill>
              <a:latin typeface="Montserrat"/>
              <a:ea typeface="Montserrat"/>
              <a:cs typeface="Montserrat"/>
              <a:sym typeface="Montserrat"/>
            </a:endParaRPr>
          </a:p>
        </p:txBody>
      </p:sp>
      <p:sp>
        <p:nvSpPr>
          <p:cNvPr id="1397" name="Google Shape;1397;p90"/>
          <p:cNvSpPr/>
          <p:nvPr/>
        </p:nvSpPr>
        <p:spPr>
          <a:xfrm>
            <a:off x="850990"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398" name="Google Shape;1398;p90"/>
          <p:cNvSpPr/>
          <p:nvPr/>
        </p:nvSpPr>
        <p:spPr>
          <a:xfrm>
            <a:off x="1590666"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3</a:t>
            </a:r>
            <a:endParaRPr b="1"/>
          </a:p>
        </p:txBody>
      </p:sp>
      <p:sp>
        <p:nvSpPr>
          <p:cNvPr id="1399" name="Google Shape;1399;p90"/>
          <p:cNvSpPr/>
          <p:nvPr/>
        </p:nvSpPr>
        <p:spPr>
          <a:xfrm>
            <a:off x="2330343" y="19153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6</a:t>
            </a:r>
            <a:endParaRPr b="1"/>
          </a:p>
        </p:txBody>
      </p:sp>
      <p:sp>
        <p:nvSpPr>
          <p:cNvPr id="1400" name="Google Shape;1400;p90"/>
          <p:cNvSpPr/>
          <p:nvPr/>
        </p:nvSpPr>
        <p:spPr>
          <a:xfrm>
            <a:off x="850939"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4</a:t>
            </a:r>
            <a:endParaRPr b="1"/>
          </a:p>
        </p:txBody>
      </p:sp>
      <p:sp>
        <p:nvSpPr>
          <p:cNvPr id="1401" name="Google Shape;1401;p90"/>
          <p:cNvSpPr/>
          <p:nvPr/>
        </p:nvSpPr>
        <p:spPr>
          <a:xfrm>
            <a:off x="1590615"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2</a:t>
            </a:r>
            <a:endParaRPr b="1"/>
          </a:p>
        </p:txBody>
      </p:sp>
      <p:sp>
        <p:nvSpPr>
          <p:cNvPr id="1402" name="Google Shape;1402;p90"/>
          <p:cNvSpPr/>
          <p:nvPr/>
        </p:nvSpPr>
        <p:spPr>
          <a:xfrm>
            <a:off x="2330292" y="25658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403" name="Google Shape;1403;p90"/>
          <p:cNvSpPr/>
          <p:nvPr/>
        </p:nvSpPr>
        <p:spPr>
          <a:xfrm>
            <a:off x="850939"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8</a:t>
            </a:r>
            <a:endParaRPr b="1"/>
          </a:p>
        </p:txBody>
      </p:sp>
      <p:sp>
        <p:nvSpPr>
          <p:cNvPr id="1404" name="Google Shape;1404;p90"/>
          <p:cNvSpPr/>
          <p:nvPr/>
        </p:nvSpPr>
        <p:spPr>
          <a:xfrm>
            <a:off x="1590615"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405" name="Google Shape;1405;p90"/>
          <p:cNvSpPr/>
          <p:nvPr/>
        </p:nvSpPr>
        <p:spPr>
          <a:xfrm>
            <a:off x="2330292"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3</a:t>
            </a:r>
            <a:endParaRPr b="1"/>
          </a:p>
        </p:txBody>
      </p:sp>
      <p:sp>
        <p:nvSpPr>
          <p:cNvPr id="1406" name="Google Shape;1406;p90"/>
          <p:cNvSpPr/>
          <p:nvPr/>
        </p:nvSpPr>
        <p:spPr>
          <a:xfrm>
            <a:off x="3070126" y="1929018"/>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8</a:t>
            </a:r>
            <a:endParaRPr b="1"/>
          </a:p>
        </p:txBody>
      </p:sp>
      <p:sp>
        <p:nvSpPr>
          <p:cNvPr id="1407" name="Google Shape;1407;p90"/>
          <p:cNvSpPr/>
          <p:nvPr/>
        </p:nvSpPr>
        <p:spPr>
          <a:xfrm>
            <a:off x="3069871" y="2593236"/>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408" name="Google Shape;1408;p90"/>
          <p:cNvSpPr/>
          <p:nvPr/>
        </p:nvSpPr>
        <p:spPr>
          <a:xfrm>
            <a:off x="3069871" y="321637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2</a:t>
            </a:r>
            <a:endParaRPr b="1"/>
          </a:p>
        </p:txBody>
      </p:sp>
      <p:sp>
        <p:nvSpPr>
          <p:cNvPr id="1409" name="Google Shape;1409;p90"/>
          <p:cNvSpPr/>
          <p:nvPr/>
        </p:nvSpPr>
        <p:spPr>
          <a:xfrm>
            <a:off x="850939"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7</a:t>
            </a:r>
            <a:endParaRPr b="1"/>
          </a:p>
        </p:txBody>
      </p:sp>
      <p:sp>
        <p:nvSpPr>
          <p:cNvPr id="1410" name="Google Shape;1410;p90"/>
          <p:cNvSpPr/>
          <p:nvPr/>
        </p:nvSpPr>
        <p:spPr>
          <a:xfrm>
            <a:off x="1590615"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9</a:t>
            </a:r>
            <a:endParaRPr b="1"/>
          </a:p>
        </p:txBody>
      </p:sp>
      <p:sp>
        <p:nvSpPr>
          <p:cNvPr id="1411" name="Google Shape;1411;p90"/>
          <p:cNvSpPr/>
          <p:nvPr/>
        </p:nvSpPr>
        <p:spPr>
          <a:xfrm>
            <a:off x="2330292"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412" name="Google Shape;1412;p90"/>
          <p:cNvSpPr/>
          <p:nvPr/>
        </p:nvSpPr>
        <p:spPr>
          <a:xfrm>
            <a:off x="3069871" y="3894287"/>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1</a:t>
            </a:r>
            <a:endParaRPr b="1"/>
          </a:p>
        </p:txBody>
      </p:sp>
      <p:sp>
        <p:nvSpPr>
          <p:cNvPr id="1413" name="Google Shape;1413;p90"/>
          <p:cNvSpPr/>
          <p:nvPr/>
        </p:nvSpPr>
        <p:spPr>
          <a:xfrm>
            <a:off x="5465640" y="26392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1414" name="Google Shape;1414;p90"/>
          <p:cNvSpPr/>
          <p:nvPr/>
        </p:nvSpPr>
        <p:spPr>
          <a:xfrm>
            <a:off x="6205316" y="2639225"/>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1415" name="Google Shape;1415;p90"/>
          <p:cNvSpPr/>
          <p:nvPr/>
        </p:nvSpPr>
        <p:spPr>
          <a:xfrm>
            <a:off x="5465589" y="32897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1416" name="Google Shape;1416;p90"/>
          <p:cNvSpPr/>
          <p:nvPr/>
        </p:nvSpPr>
        <p:spPr>
          <a:xfrm>
            <a:off x="6205265" y="3289750"/>
            <a:ext cx="505200" cy="5040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1417" name="Google Shape;1417;p90"/>
          <p:cNvSpPr txBox="1"/>
          <p:nvPr/>
        </p:nvSpPr>
        <p:spPr>
          <a:xfrm>
            <a:off x="5513825" y="2679200"/>
            <a:ext cx="505200" cy="46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2.5</a:t>
            </a:r>
            <a:endParaRPr b="1">
              <a:latin typeface="Montserrat"/>
              <a:ea typeface="Montserrat"/>
              <a:cs typeface="Montserrat"/>
              <a:sym typeface="Montserrat"/>
            </a:endParaRPr>
          </a:p>
        </p:txBody>
      </p:sp>
      <p:sp>
        <p:nvSpPr>
          <p:cNvPr id="1418" name="Google Shape;1418;p90"/>
          <p:cNvSpPr txBox="1"/>
          <p:nvPr/>
        </p:nvSpPr>
        <p:spPr>
          <a:xfrm>
            <a:off x="6232750" y="2679200"/>
            <a:ext cx="583800" cy="46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7.5</a:t>
            </a:r>
            <a:endParaRPr b="1">
              <a:latin typeface="Montserrat"/>
              <a:ea typeface="Montserrat"/>
              <a:cs typeface="Montserrat"/>
              <a:sym typeface="Montserrat"/>
            </a:endParaRPr>
          </a:p>
        </p:txBody>
      </p:sp>
      <p:sp>
        <p:nvSpPr>
          <p:cNvPr id="1419" name="Google Shape;1419;p90"/>
          <p:cNvSpPr txBox="1"/>
          <p:nvPr/>
        </p:nvSpPr>
        <p:spPr>
          <a:xfrm>
            <a:off x="5426350" y="3329650"/>
            <a:ext cx="583800" cy="46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7.75</a:t>
            </a:r>
            <a:endParaRPr b="1">
              <a:latin typeface="Montserrat"/>
              <a:ea typeface="Montserrat"/>
              <a:cs typeface="Montserrat"/>
              <a:sym typeface="Montserrat"/>
            </a:endParaRPr>
          </a:p>
        </p:txBody>
      </p:sp>
      <p:sp>
        <p:nvSpPr>
          <p:cNvPr id="1420" name="Google Shape;1420;p90"/>
          <p:cNvSpPr txBox="1"/>
          <p:nvPr/>
        </p:nvSpPr>
        <p:spPr>
          <a:xfrm>
            <a:off x="6232750" y="3329650"/>
            <a:ext cx="583800" cy="46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1.75</a:t>
            </a:r>
            <a:endParaRPr b="1">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91"/>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26" name="Google Shape;1426;p91"/>
          <p:cNvSpPr txBox="1">
            <a:spLocks noGrp="1"/>
          </p:cNvSpPr>
          <p:nvPr>
            <p:ph type="body" idx="1"/>
          </p:nvPr>
        </p:nvSpPr>
        <p:spPr>
          <a:xfrm>
            <a:off x="311700" y="1152475"/>
            <a:ext cx="8708122" cy="1046700"/>
          </a:xfrm>
          <a:prstGeom prst="rect">
            <a:avLst/>
          </a:prstGeom>
        </p:spPr>
        <p:txBody>
          <a:bodyPr spcFirstLastPara="1" wrap="square" lIns="91425" tIns="91425" rIns="91425" bIns="91425" anchor="t" anchorCtr="0">
            <a:noAutofit/>
          </a:bodyPr>
          <a:lstStyle/>
          <a:p>
            <a:pPr marL="457200" marR="0" lvl="0" indent="-406400" algn="l" rtl="0">
              <a:lnSpc>
                <a:spcPct val="115000"/>
              </a:lnSpc>
              <a:spcBef>
                <a:spcPts val="0"/>
              </a:spcBef>
              <a:spcAft>
                <a:spcPts val="0"/>
              </a:spcAft>
              <a:buClr>
                <a:srgbClr val="434343"/>
              </a:buClr>
              <a:buSzPts val="2800"/>
              <a:buFont typeface="Montserrat"/>
              <a:buChar char="●"/>
            </a:pPr>
            <a:r>
              <a:rPr lang="de-DE" sz="2800" dirty="0">
                <a:solidFill>
                  <a:srgbClr val="434343"/>
                </a:solidFill>
                <a:latin typeface="Montserrat"/>
                <a:ea typeface="Montserrat"/>
                <a:cs typeface="Montserrat"/>
                <a:sym typeface="Montserrat"/>
              </a:rPr>
              <a:t>Dadurch reduziert sich die Anzahl der Parameter erheblich!</a:t>
            </a:r>
            <a:endParaRPr sz="2800" dirty="0">
              <a:solidFill>
                <a:srgbClr val="434343"/>
              </a:solidFill>
              <a:latin typeface="Montserrat"/>
              <a:ea typeface="Montserrat"/>
              <a:cs typeface="Montserrat"/>
              <a:sym typeface="Montserrat"/>
            </a:endParaRPr>
          </a:p>
        </p:txBody>
      </p:sp>
      <p:sp>
        <p:nvSpPr>
          <p:cNvPr id="1427" name="Google Shape;1427;p91"/>
          <p:cNvSpPr/>
          <p:nvPr/>
        </p:nvSpPr>
        <p:spPr>
          <a:xfrm>
            <a:off x="2670050" y="22997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91"/>
          <p:cNvSpPr/>
          <p:nvPr/>
        </p:nvSpPr>
        <p:spPr>
          <a:xfrm>
            <a:off x="2851012" y="22997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91"/>
          <p:cNvSpPr/>
          <p:nvPr/>
        </p:nvSpPr>
        <p:spPr>
          <a:xfrm>
            <a:off x="3031973" y="22997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91"/>
          <p:cNvSpPr/>
          <p:nvPr/>
        </p:nvSpPr>
        <p:spPr>
          <a:xfrm>
            <a:off x="2670038" y="2458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91"/>
          <p:cNvSpPr/>
          <p:nvPr/>
        </p:nvSpPr>
        <p:spPr>
          <a:xfrm>
            <a:off x="2850999" y="2458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91"/>
          <p:cNvSpPr/>
          <p:nvPr/>
        </p:nvSpPr>
        <p:spPr>
          <a:xfrm>
            <a:off x="3031961" y="2458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91"/>
          <p:cNvSpPr/>
          <p:nvPr/>
        </p:nvSpPr>
        <p:spPr>
          <a:xfrm>
            <a:off x="2670038" y="26180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91"/>
          <p:cNvSpPr/>
          <p:nvPr/>
        </p:nvSpPr>
        <p:spPr>
          <a:xfrm>
            <a:off x="2850999" y="26180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91"/>
          <p:cNvSpPr/>
          <p:nvPr/>
        </p:nvSpPr>
        <p:spPr>
          <a:xfrm>
            <a:off x="3031961" y="26180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91"/>
          <p:cNvSpPr/>
          <p:nvPr/>
        </p:nvSpPr>
        <p:spPr>
          <a:xfrm>
            <a:off x="3212961" y="23030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91"/>
          <p:cNvSpPr/>
          <p:nvPr/>
        </p:nvSpPr>
        <p:spPr>
          <a:xfrm>
            <a:off x="3212898" y="24655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91"/>
          <p:cNvSpPr/>
          <p:nvPr/>
        </p:nvSpPr>
        <p:spPr>
          <a:xfrm>
            <a:off x="3212898" y="26180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91"/>
          <p:cNvSpPr/>
          <p:nvPr/>
        </p:nvSpPr>
        <p:spPr>
          <a:xfrm>
            <a:off x="2670038" y="2783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91"/>
          <p:cNvSpPr/>
          <p:nvPr/>
        </p:nvSpPr>
        <p:spPr>
          <a:xfrm>
            <a:off x="2850999" y="2783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91"/>
          <p:cNvSpPr/>
          <p:nvPr/>
        </p:nvSpPr>
        <p:spPr>
          <a:xfrm>
            <a:off x="3031961" y="2783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91"/>
          <p:cNvSpPr/>
          <p:nvPr/>
        </p:nvSpPr>
        <p:spPr>
          <a:xfrm>
            <a:off x="3212898" y="27838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91"/>
          <p:cNvSpPr/>
          <p:nvPr/>
        </p:nvSpPr>
        <p:spPr>
          <a:xfrm>
            <a:off x="2157075" y="26556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91"/>
          <p:cNvSpPr/>
          <p:nvPr/>
        </p:nvSpPr>
        <p:spPr>
          <a:xfrm>
            <a:off x="2338037" y="26556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91"/>
          <p:cNvSpPr/>
          <p:nvPr/>
        </p:nvSpPr>
        <p:spPr>
          <a:xfrm>
            <a:off x="2518998" y="26556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91"/>
          <p:cNvSpPr/>
          <p:nvPr/>
        </p:nvSpPr>
        <p:spPr>
          <a:xfrm>
            <a:off x="2157063" y="28148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91"/>
          <p:cNvSpPr/>
          <p:nvPr/>
        </p:nvSpPr>
        <p:spPr>
          <a:xfrm>
            <a:off x="2338024" y="28148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91"/>
          <p:cNvSpPr/>
          <p:nvPr/>
        </p:nvSpPr>
        <p:spPr>
          <a:xfrm>
            <a:off x="2518986" y="28148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91"/>
          <p:cNvSpPr/>
          <p:nvPr/>
        </p:nvSpPr>
        <p:spPr>
          <a:xfrm>
            <a:off x="2157063" y="29739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91"/>
          <p:cNvSpPr/>
          <p:nvPr/>
        </p:nvSpPr>
        <p:spPr>
          <a:xfrm>
            <a:off x="2338024" y="29739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91"/>
          <p:cNvSpPr/>
          <p:nvPr/>
        </p:nvSpPr>
        <p:spPr>
          <a:xfrm>
            <a:off x="2518986" y="29739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91"/>
          <p:cNvSpPr/>
          <p:nvPr/>
        </p:nvSpPr>
        <p:spPr>
          <a:xfrm>
            <a:off x="2699986" y="26590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91"/>
          <p:cNvSpPr/>
          <p:nvPr/>
        </p:nvSpPr>
        <p:spPr>
          <a:xfrm>
            <a:off x="2699923" y="28215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91"/>
          <p:cNvSpPr/>
          <p:nvPr/>
        </p:nvSpPr>
        <p:spPr>
          <a:xfrm>
            <a:off x="2699923" y="29739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91"/>
          <p:cNvSpPr/>
          <p:nvPr/>
        </p:nvSpPr>
        <p:spPr>
          <a:xfrm>
            <a:off x="2157063" y="31398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91"/>
          <p:cNvSpPr/>
          <p:nvPr/>
        </p:nvSpPr>
        <p:spPr>
          <a:xfrm>
            <a:off x="2338024" y="31398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91"/>
          <p:cNvSpPr/>
          <p:nvPr/>
        </p:nvSpPr>
        <p:spPr>
          <a:xfrm>
            <a:off x="2518986" y="31398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91"/>
          <p:cNvSpPr/>
          <p:nvPr/>
        </p:nvSpPr>
        <p:spPr>
          <a:xfrm>
            <a:off x="2699923" y="31398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91"/>
          <p:cNvSpPr/>
          <p:nvPr/>
        </p:nvSpPr>
        <p:spPr>
          <a:xfrm>
            <a:off x="1671525" y="29739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91"/>
          <p:cNvSpPr/>
          <p:nvPr/>
        </p:nvSpPr>
        <p:spPr>
          <a:xfrm>
            <a:off x="1852487" y="29739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91"/>
          <p:cNvSpPr/>
          <p:nvPr/>
        </p:nvSpPr>
        <p:spPr>
          <a:xfrm>
            <a:off x="2033448" y="29739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91"/>
          <p:cNvSpPr/>
          <p:nvPr/>
        </p:nvSpPr>
        <p:spPr>
          <a:xfrm>
            <a:off x="1671513" y="31331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91"/>
          <p:cNvSpPr/>
          <p:nvPr/>
        </p:nvSpPr>
        <p:spPr>
          <a:xfrm>
            <a:off x="1852474" y="31331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91"/>
          <p:cNvSpPr/>
          <p:nvPr/>
        </p:nvSpPr>
        <p:spPr>
          <a:xfrm>
            <a:off x="2033436" y="31331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91"/>
          <p:cNvSpPr/>
          <p:nvPr/>
        </p:nvSpPr>
        <p:spPr>
          <a:xfrm>
            <a:off x="1671513" y="32922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91"/>
          <p:cNvSpPr/>
          <p:nvPr/>
        </p:nvSpPr>
        <p:spPr>
          <a:xfrm>
            <a:off x="1852474" y="32922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91"/>
          <p:cNvSpPr/>
          <p:nvPr/>
        </p:nvSpPr>
        <p:spPr>
          <a:xfrm>
            <a:off x="2033436" y="32922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91"/>
          <p:cNvSpPr/>
          <p:nvPr/>
        </p:nvSpPr>
        <p:spPr>
          <a:xfrm>
            <a:off x="2214436" y="29773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91"/>
          <p:cNvSpPr/>
          <p:nvPr/>
        </p:nvSpPr>
        <p:spPr>
          <a:xfrm>
            <a:off x="2214373" y="31398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91"/>
          <p:cNvSpPr/>
          <p:nvPr/>
        </p:nvSpPr>
        <p:spPr>
          <a:xfrm>
            <a:off x="2214373" y="32922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91"/>
          <p:cNvSpPr/>
          <p:nvPr/>
        </p:nvSpPr>
        <p:spPr>
          <a:xfrm>
            <a:off x="1671513" y="34581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91"/>
          <p:cNvSpPr/>
          <p:nvPr/>
        </p:nvSpPr>
        <p:spPr>
          <a:xfrm>
            <a:off x="1852474" y="34581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91"/>
          <p:cNvSpPr/>
          <p:nvPr/>
        </p:nvSpPr>
        <p:spPr>
          <a:xfrm>
            <a:off x="2033436" y="34581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91"/>
          <p:cNvSpPr/>
          <p:nvPr/>
        </p:nvSpPr>
        <p:spPr>
          <a:xfrm>
            <a:off x="2214373" y="34581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91"/>
          <p:cNvSpPr/>
          <p:nvPr/>
        </p:nvSpPr>
        <p:spPr>
          <a:xfrm>
            <a:off x="1128625" y="33412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91"/>
          <p:cNvSpPr/>
          <p:nvPr/>
        </p:nvSpPr>
        <p:spPr>
          <a:xfrm>
            <a:off x="1309587" y="33412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91"/>
          <p:cNvSpPr/>
          <p:nvPr/>
        </p:nvSpPr>
        <p:spPr>
          <a:xfrm>
            <a:off x="1490548" y="33412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91"/>
          <p:cNvSpPr/>
          <p:nvPr/>
        </p:nvSpPr>
        <p:spPr>
          <a:xfrm>
            <a:off x="1128613" y="35004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91"/>
          <p:cNvSpPr/>
          <p:nvPr/>
        </p:nvSpPr>
        <p:spPr>
          <a:xfrm>
            <a:off x="1309574" y="35004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91"/>
          <p:cNvSpPr/>
          <p:nvPr/>
        </p:nvSpPr>
        <p:spPr>
          <a:xfrm>
            <a:off x="1490536" y="35004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91"/>
          <p:cNvSpPr/>
          <p:nvPr/>
        </p:nvSpPr>
        <p:spPr>
          <a:xfrm>
            <a:off x="1128613" y="36595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91"/>
          <p:cNvSpPr/>
          <p:nvPr/>
        </p:nvSpPr>
        <p:spPr>
          <a:xfrm>
            <a:off x="1309574" y="36595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91"/>
          <p:cNvSpPr/>
          <p:nvPr/>
        </p:nvSpPr>
        <p:spPr>
          <a:xfrm>
            <a:off x="1490536" y="36595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91"/>
          <p:cNvSpPr/>
          <p:nvPr/>
        </p:nvSpPr>
        <p:spPr>
          <a:xfrm>
            <a:off x="1671536" y="33446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91"/>
          <p:cNvSpPr/>
          <p:nvPr/>
        </p:nvSpPr>
        <p:spPr>
          <a:xfrm>
            <a:off x="1671473" y="35071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91"/>
          <p:cNvSpPr/>
          <p:nvPr/>
        </p:nvSpPr>
        <p:spPr>
          <a:xfrm>
            <a:off x="1671473" y="36595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91"/>
          <p:cNvSpPr/>
          <p:nvPr/>
        </p:nvSpPr>
        <p:spPr>
          <a:xfrm>
            <a:off x="1128613" y="38254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91"/>
          <p:cNvSpPr/>
          <p:nvPr/>
        </p:nvSpPr>
        <p:spPr>
          <a:xfrm>
            <a:off x="1309574" y="38254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91"/>
          <p:cNvSpPr/>
          <p:nvPr/>
        </p:nvSpPr>
        <p:spPr>
          <a:xfrm>
            <a:off x="1490536" y="38254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91"/>
          <p:cNvSpPr/>
          <p:nvPr/>
        </p:nvSpPr>
        <p:spPr>
          <a:xfrm>
            <a:off x="1671473" y="38254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91"/>
          <p:cNvSpPr/>
          <p:nvPr/>
        </p:nvSpPr>
        <p:spPr>
          <a:xfrm>
            <a:off x="585725" y="36811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91"/>
          <p:cNvSpPr/>
          <p:nvPr/>
        </p:nvSpPr>
        <p:spPr>
          <a:xfrm>
            <a:off x="766687" y="36811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91"/>
          <p:cNvSpPr/>
          <p:nvPr/>
        </p:nvSpPr>
        <p:spPr>
          <a:xfrm>
            <a:off x="947648" y="36811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91"/>
          <p:cNvSpPr/>
          <p:nvPr/>
        </p:nvSpPr>
        <p:spPr>
          <a:xfrm>
            <a:off x="585713" y="38402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91"/>
          <p:cNvSpPr/>
          <p:nvPr/>
        </p:nvSpPr>
        <p:spPr>
          <a:xfrm>
            <a:off x="766674" y="38402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91"/>
          <p:cNvSpPr/>
          <p:nvPr/>
        </p:nvSpPr>
        <p:spPr>
          <a:xfrm>
            <a:off x="947636" y="38402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91"/>
          <p:cNvSpPr/>
          <p:nvPr/>
        </p:nvSpPr>
        <p:spPr>
          <a:xfrm>
            <a:off x="585713" y="39994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91"/>
          <p:cNvSpPr/>
          <p:nvPr/>
        </p:nvSpPr>
        <p:spPr>
          <a:xfrm>
            <a:off x="766674" y="39994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91"/>
          <p:cNvSpPr/>
          <p:nvPr/>
        </p:nvSpPr>
        <p:spPr>
          <a:xfrm>
            <a:off x="947636" y="39994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91"/>
          <p:cNvSpPr/>
          <p:nvPr/>
        </p:nvSpPr>
        <p:spPr>
          <a:xfrm>
            <a:off x="1128636" y="36844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91"/>
          <p:cNvSpPr/>
          <p:nvPr/>
        </p:nvSpPr>
        <p:spPr>
          <a:xfrm>
            <a:off x="1128573" y="38469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91"/>
          <p:cNvSpPr/>
          <p:nvPr/>
        </p:nvSpPr>
        <p:spPr>
          <a:xfrm>
            <a:off x="1128573" y="39994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91"/>
          <p:cNvSpPr/>
          <p:nvPr/>
        </p:nvSpPr>
        <p:spPr>
          <a:xfrm>
            <a:off x="585713" y="41652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91"/>
          <p:cNvSpPr/>
          <p:nvPr/>
        </p:nvSpPr>
        <p:spPr>
          <a:xfrm>
            <a:off x="766674" y="41652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91"/>
          <p:cNvSpPr/>
          <p:nvPr/>
        </p:nvSpPr>
        <p:spPr>
          <a:xfrm>
            <a:off x="947636" y="41652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91"/>
          <p:cNvSpPr/>
          <p:nvPr/>
        </p:nvSpPr>
        <p:spPr>
          <a:xfrm>
            <a:off x="1128573" y="41652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91"/>
          <p:cNvSpPr/>
          <p:nvPr/>
        </p:nvSpPr>
        <p:spPr>
          <a:xfrm>
            <a:off x="6403850" y="24521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91"/>
          <p:cNvSpPr/>
          <p:nvPr/>
        </p:nvSpPr>
        <p:spPr>
          <a:xfrm>
            <a:off x="6584812" y="245210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91"/>
          <p:cNvSpPr/>
          <p:nvPr/>
        </p:nvSpPr>
        <p:spPr>
          <a:xfrm>
            <a:off x="6403838" y="26112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91"/>
          <p:cNvSpPr/>
          <p:nvPr/>
        </p:nvSpPr>
        <p:spPr>
          <a:xfrm>
            <a:off x="6584799" y="2611250"/>
            <a:ext cx="123600" cy="123300"/>
          </a:xfrm>
          <a:prstGeom prst="ellipse">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91"/>
          <p:cNvSpPr/>
          <p:nvPr/>
        </p:nvSpPr>
        <p:spPr>
          <a:xfrm>
            <a:off x="5890875" y="28080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91"/>
          <p:cNvSpPr/>
          <p:nvPr/>
        </p:nvSpPr>
        <p:spPr>
          <a:xfrm>
            <a:off x="6071837" y="280807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91"/>
          <p:cNvSpPr/>
          <p:nvPr/>
        </p:nvSpPr>
        <p:spPr>
          <a:xfrm>
            <a:off x="5890863" y="29672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91"/>
          <p:cNvSpPr/>
          <p:nvPr/>
        </p:nvSpPr>
        <p:spPr>
          <a:xfrm>
            <a:off x="6071824" y="2967225"/>
            <a:ext cx="123600" cy="1233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91"/>
          <p:cNvSpPr/>
          <p:nvPr/>
        </p:nvSpPr>
        <p:spPr>
          <a:xfrm>
            <a:off x="5405325" y="31263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91"/>
          <p:cNvSpPr/>
          <p:nvPr/>
        </p:nvSpPr>
        <p:spPr>
          <a:xfrm>
            <a:off x="5586287" y="312637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91"/>
          <p:cNvSpPr/>
          <p:nvPr/>
        </p:nvSpPr>
        <p:spPr>
          <a:xfrm>
            <a:off x="5405313" y="32855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91"/>
          <p:cNvSpPr/>
          <p:nvPr/>
        </p:nvSpPr>
        <p:spPr>
          <a:xfrm>
            <a:off x="5586274" y="3285525"/>
            <a:ext cx="123600" cy="1233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91"/>
          <p:cNvSpPr/>
          <p:nvPr/>
        </p:nvSpPr>
        <p:spPr>
          <a:xfrm>
            <a:off x="4862425" y="34936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91"/>
          <p:cNvSpPr/>
          <p:nvPr/>
        </p:nvSpPr>
        <p:spPr>
          <a:xfrm>
            <a:off x="5043387" y="349365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91"/>
          <p:cNvSpPr/>
          <p:nvPr/>
        </p:nvSpPr>
        <p:spPr>
          <a:xfrm>
            <a:off x="4862413" y="36528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91"/>
          <p:cNvSpPr/>
          <p:nvPr/>
        </p:nvSpPr>
        <p:spPr>
          <a:xfrm>
            <a:off x="5043374" y="3652800"/>
            <a:ext cx="123600" cy="1233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91"/>
          <p:cNvSpPr/>
          <p:nvPr/>
        </p:nvSpPr>
        <p:spPr>
          <a:xfrm>
            <a:off x="4319525" y="38335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91"/>
          <p:cNvSpPr/>
          <p:nvPr/>
        </p:nvSpPr>
        <p:spPr>
          <a:xfrm>
            <a:off x="4500487" y="383350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91"/>
          <p:cNvSpPr/>
          <p:nvPr/>
        </p:nvSpPr>
        <p:spPr>
          <a:xfrm>
            <a:off x="4319513" y="39926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91"/>
          <p:cNvSpPr/>
          <p:nvPr/>
        </p:nvSpPr>
        <p:spPr>
          <a:xfrm>
            <a:off x="4500474" y="3992650"/>
            <a:ext cx="123600" cy="1233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91"/>
          <p:cNvSpPr/>
          <p:nvPr/>
        </p:nvSpPr>
        <p:spPr>
          <a:xfrm>
            <a:off x="3451675" y="2987575"/>
            <a:ext cx="963600" cy="427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p93"/>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39" name="Google Shape;1539;p93"/>
          <p:cNvSpPr txBox="1">
            <a:spLocks noGrp="1"/>
          </p:cNvSpPr>
          <p:nvPr>
            <p:ph type="body" idx="1"/>
          </p:nvPr>
        </p:nvSpPr>
        <p:spPr>
          <a:xfrm>
            <a:off x="311700" y="967700"/>
            <a:ext cx="8520600" cy="617700"/>
          </a:xfrm>
          <a:prstGeom prst="rect">
            <a:avLst/>
          </a:prstGeom>
        </p:spPr>
        <p:txBody>
          <a:bodyPr spcFirstLastPara="1" wrap="square" lIns="91425" tIns="91425" rIns="91425" bIns="91425" anchor="t" anchorCtr="0">
            <a:noAutofit/>
          </a:bodyPr>
          <a:lstStyle/>
          <a:p>
            <a:pPr marL="457200" marR="0" lvl="0" indent="-406400" algn="l" rtl="0">
              <a:lnSpc>
                <a:spcPct val="115000"/>
              </a:lnSpc>
              <a:spcBef>
                <a:spcPts val="0"/>
              </a:spcBef>
              <a:spcAft>
                <a:spcPts val="0"/>
              </a:spcAft>
              <a:buClr>
                <a:srgbClr val="434343"/>
              </a:buClr>
              <a:buSzPts val="2800"/>
              <a:buFont typeface="Montserrat"/>
              <a:buChar char="●"/>
            </a:pPr>
            <a:r>
              <a:rPr lang="en" sz="2800" dirty="0">
                <a:solidFill>
                  <a:srgbClr val="434343"/>
                </a:solidFill>
                <a:latin typeface="Montserrat"/>
                <a:ea typeface="Montserrat"/>
                <a:cs typeface="Montserrat"/>
                <a:sym typeface="Montserrat"/>
              </a:rPr>
              <a:t>Une autre technique courante déployée avec un CNN est appelée "</a:t>
            </a:r>
            <a:r>
              <a:rPr lang="en" sz="2800" b="1" dirty="0">
                <a:solidFill>
                  <a:srgbClr val="FF0000"/>
                </a:solidFill>
                <a:latin typeface="Montserrat"/>
                <a:ea typeface="Montserrat"/>
                <a:cs typeface="Montserrat"/>
                <a:sym typeface="Montserrat"/>
              </a:rPr>
              <a:t>Dropout</a:t>
            </a:r>
            <a:r>
              <a:rPr lang="en" sz="2800" dirty="0">
                <a:solidFill>
                  <a:srgbClr val="434343"/>
                </a:solidFill>
                <a:latin typeface="Montserrat"/>
                <a:ea typeface="Montserrat"/>
                <a:cs typeface="Montserrat"/>
                <a:sym typeface="Montserrat"/>
              </a:rPr>
              <a:t>".</a:t>
            </a:r>
            <a:endParaRPr sz="2800" dirty="0">
              <a:solidFill>
                <a:srgbClr val="434343"/>
              </a:solidFill>
              <a:latin typeface="Montserrat"/>
              <a:ea typeface="Montserrat"/>
              <a:cs typeface="Montserrat"/>
              <a:sym typeface="Montserra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95"/>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51" name="Google Shape;1551;p95"/>
          <p:cNvSpPr txBox="1">
            <a:spLocks noGrp="1"/>
          </p:cNvSpPr>
          <p:nvPr>
            <p:ph type="body" idx="1"/>
          </p:nvPr>
        </p:nvSpPr>
        <p:spPr>
          <a:xfrm>
            <a:off x="311700" y="967700"/>
            <a:ext cx="8520600" cy="6177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dirty="0">
                <a:solidFill>
                  <a:srgbClr val="434343"/>
                </a:solidFill>
                <a:latin typeface="Montserrat"/>
                <a:ea typeface="Montserrat"/>
                <a:cs typeface="Montserrat"/>
                <a:sym typeface="Montserrat"/>
              </a:rPr>
              <a:t>LeNet-5 par Yann LeCun</a:t>
            </a:r>
            <a:endParaRPr sz="3000" dirty="0">
              <a:solidFill>
                <a:srgbClr val="434343"/>
              </a:solidFill>
              <a:latin typeface="Montserrat"/>
              <a:ea typeface="Montserrat"/>
              <a:cs typeface="Montserrat"/>
              <a:sym typeface="Montserrat"/>
            </a:endParaRPr>
          </a:p>
          <a:p>
            <a:pPr marL="457200" marR="0" lvl="0" indent="-419100" algn="l" rtl="0">
              <a:lnSpc>
                <a:spcPct val="115000"/>
              </a:lnSpc>
              <a:spcBef>
                <a:spcPts val="0"/>
              </a:spcBef>
              <a:spcAft>
                <a:spcPts val="0"/>
              </a:spcAft>
              <a:buClr>
                <a:srgbClr val="434343"/>
              </a:buClr>
              <a:buSzPts val="3000"/>
              <a:buFont typeface="Montserrat"/>
              <a:buChar char="●"/>
            </a:pPr>
            <a:r>
              <a:rPr lang="en" sz="3000" dirty="0">
                <a:solidFill>
                  <a:srgbClr val="434343"/>
                </a:solidFill>
                <a:latin typeface="Montserrat"/>
                <a:ea typeface="Montserrat"/>
                <a:cs typeface="Montserrat"/>
                <a:sym typeface="Montserrat"/>
              </a:rPr>
              <a:t>AlexNet par Alex Krizhevsky et al.</a:t>
            </a:r>
            <a:endParaRPr sz="3000" dirty="0">
              <a:solidFill>
                <a:srgbClr val="434343"/>
              </a:solidFill>
              <a:latin typeface="Montserrat"/>
              <a:ea typeface="Montserrat"/>
              <a:cs typeface="Montserrat"/>
              <a:sym typeface="Montserrat"/>
            </a:endParaRPr>
          </a:p>
          <a:p>
            <a:pPr marL="457200" marR="0" lvl="0" indent="-419100" algn="l" rtl="0">
              <a:lnSpc>
                <a:spcPct val="115000"/>
              </a:lnSpc>
              <a:spcBef>
                <a:spcPts val="0"/>
              </a:spcBef>
              <a:spcAft>
                <a:spcPts val="0"/>
              </a:spcAft>
              <a:buClr>
                <a:srgbClr val="434343"/>
              </a:buClr>
              <a:buSzPts val="3000"/>
              <a:buFont typeface="Montserrat"/>
              <a:buChar char="●"/>
            </a:pPr>
            <a:r>
              <a:rPr lang="en" sz="3000" dirty="0">
                <a:solidFill>
                  <a:srgbClr val="434343"/>
                </a:solidFill>
                <a:latin typeface="Montserrat"/>
                <a:ea typeface="Montserrat"/>
                <a:cs typeface="Montserrat"/>
                <a:sym typeface="Montserrat"/>
              </a:rPr>
              <a:t>GoogLeNet par Szegedy à Google Research</a:t>
            </a:r>
            <a:endParaRPr sz="3000" dirty="0">
              <a:solidFill>
                <a:srgbClr val="434343"/>
              </a:solidFill>
              <a:latin typeface="Montserrat"/>
              <a:ea typeface="Montserrat"/>
              <a:cs typeface="Montserrat"/>
              <a:sym typeface="Montserrat"/>
            </a:endParaRPr>
          </a:p>
          <a:p>
            <a:pPr marL="457200" marR="0" lvl="0" indent="-419100" algn="l" rtl="0">
              <a:lnSpc>
                <a:spcPct val="115000"/>
              </a:lnSpc>
              <a:spcBef>
                <a:spcPts val="0"/>
              </a:spcBef>
              <a:spcAft>
                <a:spcPts val="0"/>
              </a:spcAft>
              <a:buClr>
                <a:srgbClr val="434343"/>
              </a:buClr>
              <a:buSzPts val="3000"/>
              <a:buFont typeface="Montserrat"/>
              <a:buChar char="●"/>
            </a:pPr>
            <a:r>
              <a:rPr lang="en" sz="3000" dirty="0">
                <a:solidFill>
                  <a:srgbClr val="434343"/>
                </a:solidFill>
                <a:latin typeface="Montserrat"/>
                <a:ea typeface="Montserrat"/>
                <a:cs typeface="Montserrat"/>
                <a:sym typeface="Montserrat"/>
              </a:rPr>
              <a:t>ResNet par Kaiming He et al.</a:t>
            </a:r>
            <a:endParaRPr sz="3000" dirty="0">
              <a:solidFill>
                <a:srgbClr val="434343"/>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09" name="Google Shape;109;p22"/>
          <p:cNvSpPr txBox="1">
            <a:spLocks noGrp="1"/>
          </p:cNvSpPr>
          <p:nvPr>
            <p:ph type="body" idx="1"/>
          </p:nvPr>
        </p:nvSpPr>
        <p:spPr>
          <a:xfrm>
            <a:off x="311700" y="967700"/>
            <a:ext cx="8520600" cy="6177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Montserrat"/>
              <a:buChar char="●"/>
            </a:pPr>
            <a:r>
              <a:rPr lang="de-DE" sz="2400" dirty="0">
                <a:solidFill>
                  <a:srgbClr val="434343"/>
                </a:solidFill>
                <a:latin typeface="Montserrat"/>
                <a:ea typeface="Montserrat"/>
                <a:cs typeface="Montserrat"/>
                <a:sym typeface="Montserrat"/>
              </a:rPr>
              <a:t>Mit Filtern können wir Bilder transformieren</a:t>
            </a:r>
            <a:endParaRPr sz="3000" dirty="0">
              <a:solidFill>
                <a:srgbClr val="434343"/>
              </a:solidFill>
              <a:latin typeface="Montserrat"/>
              <a:ea typeface="Montserrat"/>
              <a:cs typeface="Montserrat"/>
              <a:sym typeface="Montserrat"/>
            </a:endParaRPr>
          </a:p>
        </p:txBody>
      </p:sp>
      <p:graphicFrame>
        <p:nvGraphicFramePr>
          <p:cNvPr id="110" name="Google Shape;110;p22"/>
          <p:cNvGraphicFramePr/>
          <p:nvPr>
            <p:extLst>
              <p:ext uri="{D42A27DB-BD31-4B8C-83A1-F6EECF244321}">
                <p14:modId xmlns:p14="http://schemas.microsoft.com/office/powerpoint/2010/main" val="426384369"/>
              </p:ext>
            </p:extLst>
          </p:nvPr>
        </p:nvGraphicFramePr>
        <p:xfrm>
          <a:off x="935883" y="2060834"/>
          <a:ext cx="2297100" cy="237726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63125">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2"/>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3"/>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4"/>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dirty="0"/>
                        <a:t>0</a:t>
                      </a:r>
                      <a:endParaRPr dirty="0"/>
                    </a:p>
                  </a:txBody>
                  <a:tcPr marL="91425" marR="91425" marT="91425" marB="91425">
                    <a:solidFill>
                      <a:srgbClr val="D9D9D9"/>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96"/>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57" name="Google Shape;1557;p96"/>
          <p:cNvSpPr txBox="1">
            <a:spLocks noGrp="1"/>
          </p:cNvSpPr>
          <p:nvPr>
            <p:ph type="body" idx="1"/>
          </p:nvPr>
        </p:nvSpPr>
        <p:spPr>
          <a:xfrm>
            <a:off x="311700" y="967700"/>
            <a:ext cx="8520600" cy="6177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AlexNet</a:t>
            </a:r>
            <a:endParaRPr sz="3000">
              <a:solidFill>
                <a:srgbClr val="434343"/>
              </a:solidFill>
              <a:latin typeface="Montserrat"/>
              <a:ea typeface="Montserrat"/>
              <a:cs typeface="Montserrat"/>
              <a:sym typeface="Montserrat"/>
            </a:endParaRPr>
          </a:p>
        </p:txBody>
      </p:sp>
      <p:pic>
        <p:nvPicPr>
          <p:cNvPr id="1558" name="Google Shape;1558;p96"/>
          <p:cNvPicPr preferRelativeResize="0"/>
          <p:nvPr/>
        </p:nvPicPr>
        <p:blipFill>
          <a:blip r:embed="rId3">
            <a:alphaModFix/>
          </a:blip>
          <a:stretch>
            <a:fillRect/>
          </a:stretch>
        </p:blipFill>
        <p:spPr>
          <a:xfrm>
            <a:off x="1207400" y="1657675"/>
            <a:ext cx="6565921" cy="30274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3" name="Google Shape;1563;p97"/>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64" name="Google Shape;1564;p97"/>
          <p:cNvSpPr txBox="1">
            <a:spLocks noGrp="1"/>
          </p:cNvSpPr>
          <p:nvPr>
            <p:ph type="body" idx="1"/>
          </p:nvPr>
        </p:nvSpPr>
        <p:spPr>
          <a:xfrm>
            <a:off x="311700" y="967700"/>
            <a:ext cx="8520600" cy="6177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AlexNet</a:t>
            </a:r>
            <a:endParaRPr sz="3000">
              <a:solidFill>
                <a:srgbClr val="434343"/>
              </a:solidFill>
              <a:latin typeface="Montserrat"/>
              <a:ea typeface="Montserrat"/>
              <a:cs typeface="Montserrat"/>
              <a:sym typeface="Montserrat"/>
            </a:endParaRPr>
          </a:p>
        </p:txBody>
      </p:sp>
      <p:pic>
        <p:nvPicPr>
          <p:cNvPr id="1565" name="Google Shape;1565;p97"/>
          <p:cNvPicPr preferRelativeResize="0"/>
          <p:nvPr/>
        </p:nvPicPr>
        <p:blipFill>
          <a:blip r:embed="rId3">
            <a:alphaModFix/>
          </a:blip>
          <a:stretch>
            <a:fillRect/>
          </a:stretch>
        </p:blipFill>
        <p:spPr>
          <a:xfrm>
            <a:off x="502975" y="1717775"/>
            <a:ext cx="8096250" cy="26765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98"/>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a:ea typeface="Montserrat"/>
                <a:cs typeface="Montserrat"/>
                <a:sym typeface="Montserrat"/>
              </a:rPr>
              <a:t>Deep Learning</a:t>
            </a:r>
            <a:endParaRPr dirty="0">
              <a:latin typeface="Montserrat"/>
              <a:ea typeface="Montserrat"/>
              <a:cs typeface="Montserrat"/>
              <a:sym typeface="Montserrat"/>
            </a:endParaRPr>
          </a:p>
        </p:txBody>
      </p:sp>
      <p:sp>
        <p:nvSpPr>
          <p:cNvPr id="1571" name="Google Shape;1571;p98"/>
          <p:cNvSpPr txBox="1">
            <a:spLocks noGrp="1"/>
          </p:cNvSpPr>
          <p:nvPr>
            <p:ph type="body" idx="1"/>
          </p:nvPr>
        </p:nvSpPr>
        <p:spPr>
          <a:xfrm>
            <a:off x="311700" y="1152475"/>
            <a:ext cx="8200122"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de-DE" sz="2400" dirty="0">
                <a:solidFill>
                  <a:srgbClr val="434343"/>
                </a:solidFill>
                <a:latin typeface="Montserrat"/>
                <a:ea typeface="Montserrat"/>
                <a:cs typeface="Montserrat"/>
                <a:sym typeface="Montserrat"/>
              </a:rPr>
              <a:t>Die CNNs können alle Arten von Architekturen haben!</a:t>
            </a:r>
            <a:endParaRPr sz="2400" dirty="0">
              <a:solidFill>
                <a:srgbClr val="434343"/>
              </a:solidFill>
              <a:latin typeface="Montserrat"/>
              <a:ea typeface="Montserrat"/>
              <a:cs typeface="Montserrat"/>
              <a:sym typeface="Montserrat"/>
            </a:endParaRPr>
          </a:p>
        </p:txBody>
      </p:sp>
      <p:sp>
        <p:nvSpPr>
          <p:cNvPr id="1572" name="Google Shape;1572;p98"/>
          <p:cNvSpPr/>
          <p:nvPr/>
        </p:nvSpPr>
        <p:spPr>
          <a:xfrm>
            <a:off x="982975" y="2276850"/>
            <a:ext cx="1005900" cy="24093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Input</a:t>
            </a:r>
            <a:endParaRPr b="1" dirty="0">
              <a:latin typeface="Montserrat"/>
              <a:ea typeface="Montserrat"/>
              <a:cs typeface="Montserrat"/>
              <a:sym typeface="Montserrat"/>
            </a:endParaRPr>
          </a:p>
        </p:txBody>
      </p:sp>
      <p:sp>
        <p:nvSpPr>
          <p:cNvPr id="1573" name="Google Shape;1573;p98"/>
          <p:cNvSpPr/>
          <p:nvPr/>
        </p:nvSpPr>
        <p:spPr>
          <a:xfrm>
            <a:off x="2633475" y="2404050"/>
            <a:ext cx="726900" cy="21549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Conv</a:t>
            </a:r>
            <a:endParaRPr b="1" dirty="0">
              <a:latin typeface="Montserrat"/>
              <a:ea typeface="Montserrat"/>
              <a:cs typeface="Montserrat"/>
              <a:sym typeface="Montserrat"/>
            </a:endParaRPr>
          </a:p>
        </p:txBody>
      </p:sp>
      <p:sp>
        <p:nvSpPr>
          <p:cNvPr id="1574" name="Google Shape;1574;p98"/>
          <p:cNvSpPr/>
          <p:nvPr/>
        </p:nvSpPr>
        <p:spPr>
          <a:xfrm>
            <a:off x="2096225"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98"/>
          <p:cNvSpPr/>
          <p:nvPr/>
        </p:nvSpPr>
        <p:spPr>
          <a:xfrm>
            <a:off x="3901475" y="2404050"/>
            <a:ext cx="726900" cy="21549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Pool</a:t>
            </a:r>
            <a:endParaRPr b="1" dirty="0">
              <a:latin typeface="Montserrat"/>
              <a:ea typeface="Montserrat"/>
              <a:cs typeface="Montserrat"/>
              <a:sym typeface="Montserrat"/>
            </a:endParaRPr>
          </a:p>
        </p:txBody>
      </p:sp>
      <p:sp>
        <p:nvSpPr>
          <p:cNvPr id="1576" name="Google Shape;1576;p98"/>
          <p:cNvSpPr/>
          <p:nvPr/>
        </p:nvSpPr>
        <p:spPr>
          <a:xfrm>
            <a:off x="3415963"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99"/>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82" name="Google Shape;1582;p9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914400" lvl="0" indent="-419100" algn="l" rtl="0">
              <a:spcBef>
                <a:spcPts val="0"/>
              </a:spcBef>
              <a:spcAft>
                <a:spcPts val="0"/>
              </a:spcAft>
              <a:buClr>
                <a:srgbClr val="434343"/>
              </a:buClr>
              <a:buSzPts val="3000"/>
              <a:buFont typeface="Montserrat"/>
              <a:buChar char="●"/>
            </a:pPr>
            <a:r>
              <a:rPr lang="de-DE" sz="2400" dirty="0">
                <a:solidFill>
                  <a:srgbClr val="434343"/>
                </a:solidFill>
                <a:latin typeface="Montserrat"/>
                <a:ea typeface="Montserrat"/>
                <a:cs typeface="Montserrat"/>
                <a:sym typeface="Montserrat"/>
              </a:rPr>
              <a:t>Die CNNs können alle Arten von Architekturen haben!</a:t>
            </a:r>
            <a:endParaRPr sz="2400" dirty="0">
              <a:solidFill>
                <a:srgbClr val="434343"/>
              </a:solidFill>
              <a:latin typeface="Montserrat"/>
              <a:ea typeface="Montserrat"/>
              <a:cs typeface="Montserrat"/>
              <a:sym typeface="Montserrat"/>
            </a:endParaRPr>
          </a:p>
        </p:txBody>
      </p:sp>
      <p:sp>
        <p:nvSpPr>
          <p:cNvPr id="1583" name="Google Shape;1583;p99"/>
          <p:cNvSpPr/>
          <p:nvPr/>
        </p:nvSpPr>
        <p:spPr>
          <a:xfrm>
            <a:off x="982975" y="2276850"/>
            <a:ext cx="1005900" cy="24093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Input</a:t>
            </a:r>
            <a:endParaRPr b="1">
              <a:latin typeface="Montserrat"/>
              <a:ea typeface="Montserrat"/>
              <a:cs typeface="Montserrat"/>
              <a:sym typeface="Montserrat"/>
            </a:endParaRPr>
          </a:p>
        </p:txBody>
      </p:sp>
      <p:sp>
        <p:nvSpPr>
          <p:cNvPr id="1584" name="Google Shape;1584;p99"/>
          <p:cNvSpPr/>
          <p:nvPr/>
        </p:nvSpPr>
        <p:spPr>
          <a:xfrm>
            <a:off x="2633475" y="2404050"/>
            <a:ext cx="726900" cy="21549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Conv</a:t>
            </a:r>
            <a:endParaRPr b="1">
              <a:latin typeface="Montserrat"/>
              <a:ea typeface="Montserrat"/>
              <a:cs typeface="Montserrat"/>
              <a:sym typeface="Montserrat"/>
            </a:endParaRPr>
          </a:p>
        </p:txBody>
      </p:sp>
      <p:sp>
        <p:nvSpPr>
          <p:cNvPr id="1585" name="Google Shape;1585;p99"/>
          <p:cNvSpPr/>
          <p:nvPr/>
        </p:nvSpPr>
        <p:spPr>
          <a:xfrm>
            <a:off x="2096225"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99"/>
          <p:cNvSpPr/>
          <p:nvPr/>
        </p:nvSpPr>
        <p:spPr>
          <a:xfrm>
            <a:off x="6402350" y="2359850"/>
            <a:ext cx="726900" cy="21549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Pool</a:t>
            </a:r>
            <a:endParaRPr b="1">
              <a:latin typeface="Montserrat"/>
              <a:ea typeface="Montserrat"/>
              <a:cs typeface="Montserrat"/>
              <a:sym typeface="Montserrat"/>
            </a:endParaRPr>
          </a:p>
        </p:txBody>
      </p:sp>
      <p:sp>
        <p:nvSpPr>
          <p:cNvPr id="1587" name="Google Shape;1587;p99"/>
          <p:cNvSpPr/>
          <p:nvPr/>
        </p:nvSpPr>
        <p:spPr>
          <a:xfrm>
            <a:off x="3415963"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99"/>
          <p:cNvSpPr/>
          <p:nvPr/>
        </p:nvSpPr>
        <p:spPr>
          <a:xfrm>
            <a:off x="3901475" y="2381175"/>
            <a:ext cx="726900" cy="21549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Conv</a:t>
            </a:r>
            <a:endParaRPr b="1" dirty="0">
              <a:latin typeface="Montserrat"/>
              <a:ea typeface="Montserrat"/>
              <a:cs typeface="Montserrat"/>
              <a:sym typeface="Montserrat"/>
            </a:endParaRPr>
          </a:p>
        </p:txBody>
      </p:sp>
      <p:sp>
        <p:nvSpPr>
          <p:cNvPr id="1589" name="Google Shape;1589;p99"/>
          <p:cNvSpPr/>
          <p:nvPr/>
        </p:nvSpPr>
        <p:spPr>
          <a:xfrm>
            <a:off x="4683963" y="3327575"/>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99"/>
          <p:cNvSpPr/>
          <p:nvPr/>
        </p:nvSpPr>
        <p:spPr>
          <a:xfrm>
            <a:off x="5169475" y="2359850"/>
            <a:ext cx="726900" cy="21549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Conv</a:t>
            </a:r>
            <a:endParaRPr b="1" dirty="0">
              <a:latin typeface="Montserrat"/>
              <a:ea typeface="Montserrat"/>
              <a:cs typeface="Montserrat"/>
              <a:sym typeface="Montserrat"/>
            </a:endParaRPr>
          </a:p>
        </p:txBody>
      </p:sp>
      <p:sp>
        <p:nvSpPr>
          <p:cNvPr id="1591" name="Google Shape;1591;p99"/>
          <p:cNvSpPr/>
          <p:nvPr/>
        </p:nvSpPr>
        <p:spPr>
          <a:xfrm>
            <a:off x="5951963" y="33047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100"/>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97" name="Google Shape;1597;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de-DE" sz="2400" dirty="0">
                <a:solidFill>
                  <a:srgbClr val="434343"/>
                </a:solidFill>
                <a:latin typeface="Montserrat"/>
                <a:ea typeface="Montserrat"/>
                <a:cs typeface="Montserrat"/>
                <a:sym typeface="Montserrat"/>
              </a:rPr>
              <a:t>Die CNNs können alle Arten von Architekturen haben!</a:t>
            </a:r>
            <a:endParaRPr sz="2400" dirty="0">
              <a:solidFill>
                <a:srgbClr val="434343"/>
              </a:solidFill>
              <a:latin typeface="Montserrat"/>
              <a:ea typeface="Montserrat"/>
              <a:cs typeface="Montserrat"/>
              <a:sym typeface="Montserrat"/>
            </a:endParaRPr>
          </a:p>
        </p:txBody>
      </p:sp>
      <p:sp>
        <p:nvSpPr>
          <p:cNvPr id="1598" name="Google Shape;1598;p100"/>
          <p:cNvSpPr/>
          <p:nvPr/>
        </p:nvSpPr>
        <p:spPr>
          <a:xfrm>
            <a:off x="982975" y="2276850"/>
            <a:ext cx="1005900" cy="24093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Input</a:t>
            </a:r>
            <a:endParaRPr b="1" dirty="0">
              <a:latin typeface="Montserrat"/>
              <a:ea typeface="Montserrat"/>
              <a:cs typeface="Montserrat"/>
              <a:sym typeface="Montserrat"/>
            </a:endParaRPr>
          </a:p>
        </p:txBody>
      </p:sp>
      <p:sp>
        <p:nvSpPr>
          <p:cNvPr id="1599" name="Google Shape;1599;p100"/>
          <p:cNvSpPr/>
          <p:nvPr/>
        </p:nvSpPr>
        <p:spPr>
          <a:xfrm>
            <a:off x="2633475" y="2404050"/>
            <a:ext cx="726900" cy="21549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Conv</a:t>
            </a:r>
            <a:endParaRPr b="1" dirty="0">
              <a:latin typeface="Montserrat"/>
              <a:ea typeface="Montserrat"/>
              <a:cs typeface="Montserrat"/>
              <a:sym typeface="Montserrat"/>
            </a:endParaRPr>
          </a:p>
        </p:txBody>
      </p:sp>
      <p:sp>
        <p:nvSpPr>
          <p:cNvPr id="1600" name="Google Shape;1600;p100"/>
          <p:cNvSpPr/>
          <p:nvPr/>
        </p:nvSpPr>
        <p:spPr>
          <a:xfrm>
            <a:off x="2096225"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00"/>
          <p:cNvSpPr/>
          <p:nvPr/>
        </p:nvSpPr>
        <p:spPr>
          <a:xfrm>
            <a:off x="3901475" y="2404050"/>
            <a:ext cx="726900" cy="21549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Pool</a:t>
            </a:r>
            <a:endParaRPr b="1">
              <a:latin typeface="Montserrat"/>
              <a:ea typeface="Montserrat"/>
              <a:cs typeface="Montserrat"/>
              <a:sym typeface="Montserrat"/>
            </a:endParaRPr>
          </a:p>
        </p:txBody>
      </p:sp>
      <p:sp>
        <p:nvSpPr>
          <p:cNvPr id="1602" name="Google Shape;1602;p100"/>
          <p:cNvSpPr/>
          <p:nvPr/>
        </p:nvSpPr>
        <p:spPr>
          <a:xfrm>
            <a:off x="3415963"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00"/>
          <p:cNvSpPr/>
          <p:nvPr/>
        </p:nvSpPr>
        <p:spPr>
          <a:xfrm>
            <a:off x="5221225" y="2404050"/>
            <a:ext cx="726900" cy="21549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Conv</a:t>
            </a:r>
            <a:endParaRPr b="1">
              <a:latin typeface="Montserrat"/>
              <a:ea typeface="Montserrat"/>
              <a:cs typeface="Montserrat"/>
              <a:sym typeface="Montserrat"/>
            </a:endParaRPr>
          </a:p>
        </p:txBody>
      </p:sp>
      <p:sp>
        <p:nvSpPr>
          <p:cNvPr id="1604" name="Google Shape;1604;p100"/>
          <p:cNvSpPr/>
          <p:nvPr/>
        </p:nvSpPr>
        <p:spPr>
          <a:xfrm>
            <a:off x="4683975"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00"/>
          <p:cNvSpPr/>
          <p:nvPr/>
        </p:nvSpPr>
        <p:spPr>
          <a:xfrm>
            <a:off x="6489225" y="2404050"/>
            <a:ext cx="726900" cy="21549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Pool</a:t>
            </a:r>
            <a:endParaRPr b="1">
              <a:latin typeface="Montserrat"/>
              <a:ea typeface="Montserrat"/>
              <a:cs typeface="Montserrat"/>
              <a:sym typeface="Montserrat"/>
            </a:endParaRPr>
          </a:p>
        </p:txBody>
      </p:sp>
      <p:sp>
        <p:nvSpPr>
          <p:cNvPr id="1606" name="Google Shape;1606;p100"/>
          <p:cNvSpPr/>
          <p:nvPr/>
        </p:nvSpPr>
        <p:spPr>
          <a:xfrm>
            <a:off x="6003713"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p101"/>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12" name="Google Shape;1612;p1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de-DE" sz="2400" dirty="0">
                <a:solidFill>
                  <a:srgbClr val="434343"/>
                </a:solidFill>
                <a:latin typeface="Montserrat"/>
                <a:ea typeface="Montserrat"/>
                <a:cs typeface="Montserrat"/>
                <a:sym typeface="Montserrat"/>
              </a:rPr>
              <a:t>Die CNNs können alle Arten von Architekturen haben!</a:t>
            </a:r>
            <a:endParaRPr sz="2400" dirty="0">
              <a:solidFill>
                <a:srgbClr val="434343"/>
              </a:solidFill>
              <a:latin typeface="Montserrat"/>
              <a:ea typeface="Montserrat"/>
              <a:cs typeface="Montserrat"/>
              <a:sym typeface="Montserrat"/>
            </a:endParaRPr>
          </a:p>
        </p:txBody>
      </p:sp>
      <p:sp>
        <p:nvSpPr>
          <p:cNvPr id="1613" name="Google Shape;1613;p101"/>
          <p:cNvSpPr/>
          <p:nvPr/>
        </p:nvSpPr>
        <p:spPr>
          <a:xfrm>
            <a:off x="982975" y="2276850"/>
            <a:ext cx="1005900" cy="24093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Input</a:t>
            </a:r>
            <a:endParaRPr b="1">
              <a:latin typeface="Montserrat"/>
              <a:ea typeface="Montserrat"/>
              <a:cs typeface="Montserrat"/>
              <a:sym typeface="Montserrat"/>
            </a:endParaRPr>
          </a:p>
        </p:txBody>
      </p:sp>
      <p:sp>
        <p:nvSpPr>
          <p:cNvPr id="1614" name="Google Shape;1614;p101"/>
          <p:cNvSpPr/>
          <p:nvPr/>
        </p:nvSpPr>
        <p:spPr>
          <a:xfrm>
            <a:off x="2633475" y="2404050"/>
            <a:ext cx="726900" cy="21549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Conv</a:t>
            </a:r>
            <a:endParaRPr b="1">
              <a:latin typeface="Montserrat"/>
              <a:ea typeface="Montserrat"/>
              <a:cs typeface="Montserrat"/>
              <a:sym typeface="Montserrat"/>
            </a:endParaRPr>
          </a:p>
        </p:txBody>
      </p:sp>
      <p:sp>
        <p:nvSpPr>
          <p:cNvPr id="1615" name="Google Shape;1615;p101"/>
          <p:cNvSpPr/>
          <p:nvPr/>
        </p:nvSpPr>
        <p:spPr>
          <a:xfrm>
            <a:off x="2096225"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01"/>
          <p:cNvSpPr/>
          <p:nvPr/>
        </p:nvSpPr>
        <p:spPr>
          <a:xfrm>
            <a:off x="3901475" y="2404050"/>
            <a:ext cx="726900" cy="21549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Pool</a:t>
            </a:r>
            <a:endParaRPr b="1">
              <a:latin typeface="Montserrat"/>
              <a:ea typeface="Montserrat"/>
              <a:cs typeface="Montserrat"/>
              <a:sym typeface="Montserrat"/>
            </a:endParaRPr>
          </a:p>
        </p:txBody>
      </p:sp>
      <p:sp>
        <p:nvSpPr>
          <p:cNvPr id="1617" name="Google Shape;1617;p101"/>
          <p:cNvSpPr/>
          <p:nvPr/>
        </p:nvSpPr>
        <p:spPr>
          <a:xfrm>
            <a:off x="3415963"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01"/>
          <p:cNvSpPr/>
          <p:nvPr/>
        </p:nvSpPr>
        <p:spPr>
          <a:xfrm>
            <a:off x="5311175" y="2404050"/>
            <a:ext cx="726900" cy="2154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FC</a:t>
            </a:r>
            <a:endParaRPr b="1">
              <a:latin typeface="Montserrat"/>
              <a:ea typeface="Montserrat"/>
              <a:cs typeface="Montserrat"/>
              <a:sym typeface="Montserrat"/>
            </a:endParaRPr>
          </a:p>
        </p:txBody>
      </p:sp>
      <p:sp>
        <p:nvSpPr>
          <p:cNvPr id="1619" name="Google Shape;1619;p101"/>
          <p:cNvSpPr/>
          <p:nvPr/>
        </p:nvSpPr>
        <p:spPr>
          <a:xfrm>
            <a:off x="4825663" y="33489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01"/>
          <p:cNvSpPr/>
          <p:nvPr/>
        </p:nvSpPr>
        <p:spPr>
          <a:xfrm>
            <a:off x="6175913" y="3323000"/>
            <a:ext cx="429900" cy="2652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01"/>
          <p:cNvSpPr/>
          <p:nvPr/>
        </p:nvSpPr>
        <p:spPr>
          <a:xfrm>
            <a:off x="6656850" y="2404050"/>
            <a:ext cx="726900" cy="21549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Out</a:t>
            </a:r>
            <a:endParaRPr b="1">
              <a:latin typeface="Montserrat"/>
              <a:ea typeface="Montserrat"/>
              <a:cs typeface="Montserrat"/>
              <a:sym typeface="Montserra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D5AAD0F4-ADFA-4A75-BB34-4DBE80E4980F}"/>
              </a:ext>
            </a:extLst>
          </p:cNvPr>
          <p:cNvPicPr>
            <a:picLocks noChangeAspect="1"/>
          </p:cNvPicPr>
          <p:nvPr/>
        </p:nvPicPr>
        <p:blipFill>
          <a:blip r:embed="rId3"/>
          <a:stretch>
            <a:fillRect/>
          </a:stretch>
        </p:blipFill>
        <p:spPr>
          <a:xfrm>
            <a:off x="282680" y="270934"/>
            <a:ext cx="2552088" cy="1248602"/>
          </a:xfrm>
          <a:prstGeom prst="rect">
            <a:avLst/>
          </a:prstGeom>
        </p:spPr>
      </p:pic>
      <p:pic>
        <p:nvPicPr>
          <p:cNvPr id="6" name="Grafik 5">
            <a:extLst>
              <a:ext uri="{FF2B5EF4-FFF2-40B4-BE49-F238E27FC236}">
                <a16:creationId xmlns:a16="http://schemas.microsoft.com/office/drawing/2014/main" id="{2EFD575F-F182-40ED-9EE3-3C07226E56C3}"/>
              </a:ext>
            </a:extLst>
          </p:cNvPr>
          <p:cNvPicPr>
            <a:picLocks noChangeAspect="1"/>
          </p:cNvPicPr>
          <p:nvPr/>
        </p:nvPicPr>
        <p:blipFill>
          <a:blip r:embed="rId4"/>
          <a:stretch>
            <a:fillRect/>
          </a:stretch>
        </p:blipFill>
        <p:spPr>
          <a:xfrm>
            <a:off x="282680" y="1671868"/>
            <a:ext cx="2552087" cy="1280475"/>
          </a:xfrm>
          <a:prstGeom prst="rect">
            <a:avLst/>
          </a:prstGeom>
        </p:spPr>
      </p:pic>
      <p:pic>
        <p:nvPicPr>
          <p:cNvPr id="3" name="Grafik 2">
            <a:extLst>
              <a:ext uri="{FF2B5EF4-FFF2-40B4-BE49-F238E27FC236}">
                <a16:creationId xmlns:a16="http://schemas.microsoft.com/office/drawing/2014/main" id="{0B3B7306-AA03-4372-889C-8E096D6918DA}"/>
              </a:ext>
            </a:extLst>
          </p:cNvPr>
          <p:cNvPicPr>
            <a:picLocks noChangeAspect="1"/>
          </p:cNvPicPr>
          <p:nvPr/>
        </p:nvPicPr>
        <p:blipFill>
          <a:blip r:embed="rId5"/>
          <a:stretch>
            <a:fillRect/>
          </a:stretch>
        </p:blipFill>
        <p:spPr>
          <a:xfrm>
            <a:off x="3810436" y="392358"/>
            <a:ext cx="4803726" cy="2864429"/>
          </a:xfrm>
          <a:prstGeom prst="rect">
            <a:avLst/>
          </a:prstGeom>
        </p:spPr>
      </p:pic>
      <p:sp>
        <p:nvSpPr>
          <p:cNvPr id="7" name="Textfeld 6">
            <a:extLst>
              <a:ext uri="{FF2B5EF4-FFF2-40B4-BE49-F238E27FC236}">
                <a16:creationId xmlns:a16="http://schemas.microsoft.com/office/drawing/2014/main" id="{503005B3-E596-4B10-9BD3-323E211C5C39}"/>
              </a:ext>
            </a:extLst>
          </p:cNvPr>
          <p:cNvSpPr txBox="1"/>
          <p:nvPr/>
        </p:nvSpPr>
        <p:spPr>
          <a:xfrm>
            <a:off x="4154045" y="3744343"/>
            <a:ext cx="4572000" cy="307777"/>
          </a:xfrm>
          <a:prstGeom prst="rect">
            <a:avLst/>
          </a:prstGeom>
          <a:noFill/>
        </p:spPr>
        <p:txBody>
          <a:bodyPr wrap="square">
            <a:spAutoFit/>
          </a:bodyPr>
          <a:lstStyle/>
          <a:p>
            <a:pPr marL="0" marR="0">
              <a:spcBef>
                <a:spcPts val="0"/>
              </a:spcBef>
              <a:spcAft>
                <a:spcPts val="0"/>
              </a:spcAft>
            </a:pPr>
            <a:r>
              <a:rPr lang="de-DE" sz="1400" b="1" dirty="0">
                <a:effectLst/>
                <a:latin typeface="Calibri" panose="020F0502020204030204" pitchFamily="34" charset="0"/>
                <a:hlinkClick r:id="rId6"/>
              </a:rPr>
              <a:t>https://bensonruan.com/face-detection-with-face-api-js/</a:t>
            </a:r>
            <a:endParaRPr lang="de-DE" sz="1400" b="1" dirty="0">
              <a:effectLst/>
              <a:latin typeface="Calibri" panose="020F0502020204030204" pitchFamily="34" charset="0"/>
            </a:endParaRPr>
          </a:p>
        </p:txBody>
      </p:sp>
    </p:spTree>
    <p:extLst>
      <p:ext uri="{BB962C8B-B14F-4D97-AF65-F5344CB8AC3E}">
        <p14:creationId xmlns:p14="http://schemas.microsoft.com/office/powerpoint/2010/main" val="31849558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8467BF-3B74-4448-A798-EE84C2DF35CF}"/>
              </a:ext>
            </a:extLst>
          </p:cNvPr>
          <p:cNvSpPr>
            <a:spLocks noGrp="1"/>
          </p:cNvSpPr>
          <p:nvPr>
            <p:ph type="title"/>
          </p:nvPr>
        </p:nvSpPr>
        <p:spPr>
          <a:xfrm>
            <a:off x="1650776" y="509761"/>
            <a:ext cx="4604368" cy="469375"/>
          </a:xfrm>
        </p:spPr>
        <p:txBody>
          <a:bodyPr/>
          <a:lstStyle/>
          <a:p>
            <a:r>
              <a:rPr lang="de-DE" sz="2000" b="1" dirty="0"/>
              <a:t>YOLO: Objekt-Erkennung in Echtzeit</a:t>
            </a:r>
          </a:p>
        </p:txBody>
      </p:sp>
      <p:pic>
        <p:nvPicPr>
          <p:cNvPr id="4" name="Grafik 3">
            <a:extLst>
              <a:ext uri="{FF2B5EF4-FFF2-40B4-BE49-F238E27FC236}">
                <a16:creationId xmlns:a16="http://schemas.microsoft.com/office/drawing/2014/main" id="{3B551759-F01D-4A89-8718-4F4EA805F8B6}"/>
              </a:ext>
            </a:extLst>
          </p:cNvPr>
          <p:cNvPicPr>
            <a:picLocks noChangeAspect="1"/>
          </p:cNvPicPr>
          <p:nvPr/>
        </p:nvPicPr>
        <p:blipFill>
          <a:blip r:embed="rId2"/>
          <a:stretch>
            <a:fillRect/>
          </a:stretch>
        </p:blipFill>
        <p:spPr>
          <a:xfrm>
            <a:off x="1642683" y="1068149"/>
            <a:ext cx="5858633" cy="3565590"/>
          </a:xfrm>
          <a:prstGeom prst="rect">
            <a:avLst/>
          </a:prstGeom>
        </p:spPr>
      </p:pic>
    </p:spTree>
    <p:extLst>
      <p:ext uri="{BB962C8B-B14F-4D97-AF65-F5344CB8AC3E}">
        <p14:creationId xmlns:p14="http://schemas.microsoft.com/office/powerpoint/2010/main" val="5388534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4255F6-D05B-4A23-99B7-82D7206D1ACF}"/>
              </a:ext>
            </a:extLst>
          </p:cNvPr>
          <p:cNvSpPr>
            <a:spLocks noGrp="1"/>
          </p:cNvSpPr>
          <p:nvPr>
            <p:ph type="title"/>
          </p:nvPr>
        </p:nvSpPr>
        <p:spPr>
          <a:xfrm>
            <a:off x="1291227" y="428837"/>
            <a:ext cx="6079066" cy="466868"/>
          </a:xfrm>
        </p:spPr>
        <p:txBody>
          <a:bodyPr/>
          <a:lstStyle/>
          <a:p>
            <a:r>
              <a:rPr lang="en-US" b="1" dirty="0"/>
              <a:t>Performance on the COCO Dataset</a:t>
            </a:r>
            <a:endParaRPr lang="de-DE" b="1" dirty="0"/>
          </a:p>
        </p:txBody>
      </p:sp>
      <p:pic>
        <p:nvPicPr>
          <p:cNvPr id="4" name="Grafik 3">
            <a:extLst>
              <a:ext uri="{FF2B5EF4-FFF2-40B4-BE49-F238E27FC236}">
                <a16:creationId xmlns:a16="http://schemas.microsoft.com/office/drawing/2014/main" id="{CF764BC5-50DB-4BA6-B897-C028CFCA3C63}"/>
              </a:ext>
            </a:extLst>
          </p:cNvPr>
          <p:cNvPicPr>
            <a:picLocks noChangeAspect="1"/>
          </p:cNvPicPr>
          <p:nvPr/>
        </p:nvPicPr>
        <p:blipFill>
          <a:blip r:embed="rId2"/>
          <a:stretch>
            <a:fillRect/>
          </a:stretch>
        </p:blipFill>
        <p:spPr>
          <a:xfrm>
            <a:off x="1379765" y="1083732"/>
            <a:ext cx="6165728" cy="3515361"/>
          </a:xfrm>
          <a:prstGeom prst="rect">
            <a:avLst/>
          </a:prstGeom>
        </p:spPr>
      </p:pic>
    </p:spTree>
    <p:extLst>
      <p:ext uri="{BB962C8B-B14F-4D97-AF65-F5344CB8AC3E}">
        <p14:creationId xmlns:p14="http://schemas.microsoft.com/office/powerpoint/2010/main" val="40387909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5B5B15D-A672-4823-B58A-196FCE2D0DAF}"/>
              </a:ext>
            </a:extLst>
          </p:cNvPr>
          <p:cNvPicPr>
            <a:picLocks noChangeAspect="1"/>
          </p:cNvPicPr>
          <p:nvPr/>
        </p:nvPicPr>
        <p:blipFill>
          <a:blip r:embed="rId2"/>
          <a:stretch>
            <a:fillRect/>
          </a:stretch>
        </p:blipFill>
        <p:spPr>
          <a:xfrm>
            <a:off x="1094014" y="987879"/>
            <a:ext cx="6739171" cy="3665763"/>
          </a:xfrm>
          <a:prstGeom prst="rect">
            <a:avLst/>
          </a:prstGeom>
        </p:spPr>
      </p:pic>
    </p:spTree>
    <p:extLst>
      <p:ext uri="{BB962C8B-B14F-4D97-AF65-F5344CB8AC3E}">
        <p14:creationId xmlns:p14="http://schemas.microsoft.com/office/powerpoint/2010/main" val="3956168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6" name="Google Shape;116;p23"/>
          <p:cNvSpPr txBox="1">
            <a:spLocks noGrp="1"/>
          </p:cNvSpPr>
          <p:nvPr>
            <p:ph type="body" idx="1"/>
          </p:nvPr>
        </p:nvSpPr>
        <p:spPr>
          <a:xfrm>
            <a:off x="311700" y="967700"/>
            <a:ext cx="8520600" cy="6177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Montserrat"/>
              <a:buChar char="●"/>
            </a:pPr>
            <a:r>
              <a:rPr lang="en" sz="2400">
                <a:solidFill>
                  <a:srgbClr val="434343"/>
                </a:solidFill>
                <a:latin typeface="Montserrat"/>
                <a:ea typeface="Montserrat"/>
                <a:cs typeface="Montserrat"/>
                <a:sym typeface="Montserrat"/>
              </a:rPr>
              <a:t>Ici, nous avons une image en niveaux de gris</a:t>
            </a:r>
            <a:endParaRPr sz="2400">
              <a:solidFill>
                <a:srgbClr val="434343"/>
              </a:solidFill>
              <a:latin typeface="Montserrat"/>
              <a:ea typeface="Montserrat"/>
              <a:cs typeface="Montserrat"/>
              <a:sym typeface="Montserrat"/>
            </a:endParaRPr>
          </a:p>
        </p:txBody>
      </p:sp>
      <p:graphicFrame>
        <p:nvGraphicFramePr>
          <p:cNvPr id="117" name="Google Shape;117;p23"/>
          <p:cNvGraphicFramePr/>
          <p:nvPr>
            <p:extLst>
              <p:ext uri="{D42A27DB-BD31-4B8C-83A1-F6EECF244321}">
                <p14:modId xmlns:p14="http://schemas.microsoft.com/office/powerpoint/2010/main" val="3366454875"/>
              </p:ext>
            </p:extLst>
          </p:nvPr>
        </p:nvGraphicFramePr>
        <p:xfrm>
          <a:off x="1042425" y="1902789"/>
          <a:ext cx="2297100" cy="237726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63125">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2"/>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3"/>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4"/>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dirty="0"/>
                        <a:t>0</a:t>
                      </a:r>
                      <a:endParaRPr dirty="0"/>
                    </a:p>
                  </a:txBody>
                  <a:tcPr marL="91425" marR="91425" marT="91425" marB="91425">
                    <a:solidFill>
                      <a:srgbClr val="D9D9D9"/>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82D9F02-E9D4-4019-A3E9-E188A6DFFB38}"/>
              </a:ext>
            </a:extLst>
          </p:cNvPr>
          <p:cNvPicPr>
            <a:picLocks noChangeAspect="1"/>
          </p:cNvPicPr>
          <p:nvPr/>
        </p:nvPicPr>
        <p:blipFill>
          <a:blip r:embed="rId3"/>
          <a:stretch>
            <a:fillRect/>
          </a:stretch>
        </p:blipFill>
        <p:spPr>
          <a:xfrm>
            <a:off x="1273621" y="951180"/>
            <a:ext cx="6470456" cy="3779771"/>
          </a:xfrm>
          <a:prstGeom prst="rect">
            <a:avLst/>
          </a:prstGeom>
        </p:spPr>
      </p:pic>
    </p:spTree>
    <p:extLst>
      <p:ext uri="{BB962C8B-B14F-4D97-AF65-F5344CB8AC3E}">
        <p14:creationId xmlns:p14="http://schemas.microsoft.com/office/powerpoint/2010/main" val="24183633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A2279F-A7A7-4DA8-8106-94F1A513A35A}"/>
              </a:ext>
            </a:extLst>
          </p:cNvPr>
          <p:cNvSpPr>
            <a:spLocks noGrp="1"/>
          </p:cNvSpPr>
          <p:nvPr>
            <p:ph type="title"/>
          </p:nvPr>
        </p:nvSpPr>
        <p:spPr>
          <a:xfrm>
            <a:off x="1076240" y="445025"/>
            <a:ext cx="6999611" cy="572700"/>
          </a:xfrm>
        </p:spPr>
        <p:txBody>
          <a:bodyPr/>
          <a:lstStyle/>
          <a:p>
            <a:r>
              <a:rPr lang="de-DE" dirty="0"/>
              <a:t>            Der Effekt der Objektgröße</a:t>
            </a:r>
          </a:p>
        </p:txBody>
      </p:sp>
      <p:pic>
        <p:nvPicPr>
          <p:cNvPr id="4" name="Grafik 3">
            <a:extLst>
              <a:ext uri="{FF2B5EF4-FFF2-40B4-BE49-F238E27FC236}">
                <a16:creationId xmlns:a16="http://schemas.microsoft.com/office/drawing/2014/main" id="{7D8805A7-DE52-4080-8DBF-8F6234312AF5}"/>
              </a:ext>
            </a:extLst>
          </p:cNvPr>
          <p:cNvPicPr>
            <a:picLocks noChangeAspect="1"/>
          </p:cNvPicPr>
          <p:nvPr/>
        </p:nvPicPr>
        <p:blipFill>
          <a:blip r:embed="rId3"/>
          <a:stretch>
            <a:fillRect/>
          </a:stretch>
        </p:blipFill>
        <p:spPr>
          <a:xfrm>
            <a:off x="1533694" y="1305787"/>
            <a:ext cx="6076612" cy="3392688"/>
          </a:xfrm>
          <a:prstGeom prst="rect">
            <a:avLst/>
          </a:prstGeom>
        </p:spPr>
      </p:pic>
    </p:spTree>
    <p:extLst>
      <p:ext uri="{BB962C8B-B14F-4D97-AF65-F5344CB8AC3E}">
        <p14:creationId xmlns:p14="http://schemas.microsoft.com/office/powerpoint/2010/main" val="1251485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75F7A0-7906-4CAF-AFE3-63CC8B806CB2}"/>
              </a:ext>
            </a:extLst>
          </p:cNvPr>
          <p:cNvSpPr>
            <a:spLocks noGrp="1"/>
          </p:cNvSpPr>
          <p:nvPr>
            <p:ph type="title"/>
          </p:nvPr>
        </p:nvSpPr>
        <p:spPr>
          <a:xfrm>
            <a:off x="2816352" y="515632"/>
            <a:ext cx="3776943" cy="563643"/>
          </a:xfrm>
        </p:spPr>
        <p:txBody>
          <a:bodyPr/>
          <a:lstStyle/>
          <a:p>
            <a:r>
              <a:rPr lang="de-DE" sz="2000" dirty="0"/>
              <a:t>Der Effekt der Bildgröße</a:t>
            </a:r>
          </a:p>
        </p:txBody>
      </p:sp>
      <p:pic>
        <p:nvPicPr>
          <p:cNvPr id="4" name="Grafik 3">
            <a:extLst>
              <a:ext uri="{FF2B5EF4-FFF2-40B4-BE49-F238E27FC236}">
                <a16:creationId xmlns:a16="http://schemas.microsoft.com/office/drawing/2014/main" id="{5B66C135-5F66-4D92-B7B2-45AA8B5308F8}"/>
              </a:ext>
            </a:extLst>
          </p:cNvPr>
          <p:cNvPicPr>
            <a:picLocks noChangeAspect="1"/>
          </p:cNvPicPr>
          <p:nvPr/>
        </p:nvPicPr>
        <p:blipFill>
          <a:blip r:embed="rId3"/>
          <a:stretch>
            <a:fillRect/>
          </a:stretch>
        </p:blipFill>
        <p:spPr>
          <a:xfrm>
            <a:off x="1461155" y="1279536"/>
            <a:ext cx="6117996" cy="3631830"/>
          </a:xfrm>
          <a:prstGeom prst="rect">
            <a:avLst/>
          </a:prstGeom>
        </p:spPr>
      </p:pic>
    </p:spTree>
    <p:extLst>
      <p:ext uri="{BB962C8B-B14F-4D97-AF65-F5344CB8AC3E}">
        <p14:creationId xmlns:p14="http://schemas.microsoft.com/office/powerpoint/2010/main" val="2212771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BEC7678-FAE8-40ED-B22C-39CD52037D7B}"/>
              </a:ext>
            </a:extLst>
          </p:cNvPr>
          <p:cNvPicPr>
            <a:picLocks noChangeAspect="1"/>
          </p:cNvPicPr>
          <p:nvPr/>
        </p:nvPicPr>
        <p:blipFill>
          <a:blip r:embed="rId3"/>
          <a:stretch>
            <a:fillRect/>
          </a:stretch>
        </p:blipFill>
        <p:spPr>
          <a:xfrm>
            <a:off x="498020" y="1209640"/>
            <a:ext cx="7788729" cy="1307940"/>
          </a:xfrm>
          <a:prstGeom prst="rect">
            <a:avLst/>
          </a:prstGeom>
        </p:spPr>
      </p:pic>
      <p:pic>
        <p:nvPicPr>
          <p:cNvPr id="5" name="Grafik 4">
            <a:extLst>
              <a:ext uri="{FF2B5EF4-FFF2-40B4-BE49-F238E27FC236}">
                <a16:creationId xmlns:a16="http://schemas.microsoft.com/office/drawing/2014/main" id="{052059DF-A2ED-405A-80EA-E849586C02EA}"/>
              </a:ext>
            </a:extLst>
          </p:cNvPr>
          <p:cNvPicPr>
            <a:picLocks noChangeAspect="1"/>
          </p:cNvPicPr>
          <p:nvPr/>
        </p:nvPicPr>
        <p:blipFill>
          <a:blip r:embed="rId4"/>
          <a:stretch>
            <a:fillRect/>
          </a:stretch>
        </p:blipFill>
        <p:spPr>
          <a:xfrm>
            <a:off x="513553" y="2294060"/>
            <a:ext cx="7698922" cy="1575353"/>
          </a:xfrm>
          <a:prstGeom prst="rect">
            <a:avLst/>
          </a:prstGeom>
        </p:spPr>
      </p:pic>
      <p:pic>
        <p:nvPicPr>
          <p:cNvPr id="7" name="Grafik 6">
            <a:extLst>
              <a:ext uri="{FF2B5EF4-FFF2-40B4-BE49-F238E27FC236}">
                <a16:creationId xmlns:a16="http://schemas.microsoft.com/office/drawing/2014/main" id="{BDF9C4BB-DB1F-4272-8CD7-CC5F9A3B8202}"/>
              </a:ext>
            </a:extLst>
          </p:cNvPr>
          <p:cNvPicPr>
            <a:picLocks noChangeAspect="1"/>
          </p:cNvPicPr>
          <p:nvPr/>
        </p:nvPicPr>
        <p:blipFill>
          <a:blip r:embed="rId5"/>
          <a:stretch>
            <a:fillRect/>
          </a:stretch>
        </p:blipFill>
        <p:spPr>
          <a:xfrm>
            <a:off x="513553" y="3352739"/>
            <a:ext cx="7698922" cy="865965"/>
          </a:xfrm>
          <a:prstGeom prst="rect">
            <a:avLst/>
          </a:prstGeom>
        </p:spPr>
      </p:pic>
      <p:pic>
        <p:nvPicPr>
          <p:cNvPr id="9" name="Grafik 8">
            <a:extLst>
              <a:ext uri="{FF2B5EF4-FFF2-40B4-BE49-F238E27FC236}">
                <a16:creationId xmlns:a16="http://schemas.microsoft.com/office/drawing/2014/main" id="{BEDE9444-373C-4244-A1B9-D82D178608B2}"/>
              </a:ext>
            </a:extLst>
          </p:cNvPr>
          <p:cNvPicPr>
            <a:picLocks noChangeAspect="1"/>
          </p:cNvPicPr>
          <p:nvPr/>
        </p:nvPicPr>
        <p:blipFill>
          <a:blip r:embed="rId6"/>
          <a:stretch>
            <a:fillRect/>
          </a:stretch>
        </p:blipFill>
        <p:spPr>
          <a:xfrm>
            <a:off x="542924" y="4310299"/>
            <a:ext cx="7640181" cy="378834"/>
          </a:xfrm>
          <a:prstGeom prst="rect">
            <a:avLst/>
          </a:prstGeom>
        </p:spPr>
      </p:pic>
    </p:spTree>
    <p:extLst>
      <p:ext uri="{BB962C8B-B14F-4D97-AF65-F5344CB8AC3E}">
        <p14:creationId xmlns:p14="http://schemas.microsoft.com/office/powerpoint/2010/main" val="29946279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B56F0-3A10-4E37-8B2B-E22416E7CC76}"/>
              </a:ext>
            </a:extLst>
          </p:cNvPr>
          <p:cNvSpPr>
            <a:spLocks noGrp="1"/>
          </p:cNvSpPr>
          <p:nvPr>
            <p:ph type="title"/>
          </p:nvPr>
        </p:nvSpPr>
        <p:spPr>
          <a:xfrm>
            <a:off x="1967594" y="579665"/>
            <a:ext cx="4698546" cy="644978"/>
          </a:xfrm>
        </p:spPr>
        <p:txBody>
          <a:bodyPr/>
          <a:lstStyle/>
          <a:p>
            <a:r>
              <a:rPr lang="de-DE" b="1" i="0" dirty="0" err="1">
                <a:solidFill>
                  <a:schemeClr val="tx1"/>
                </a:solidFill>
                <a:effectLst/>
                <a:latin typeface="+mn-lt"/>
              </a:rPr>
              <a:t>How</a:t>
            </a:r>
            <a:r>
              <a:rPr lang="de-DE" b="1" i="0" dirty="0">
                <a:solidFill>
                  <a:schemeClr val="tx1"/>
                </a:solidFill>
                <a:effectLst/>
                <a:latin typeface="+mn-lt"/>
              </a:rPr>
              <a:t> </a:t>
            </a:r>
            <a:r>
              <a:rPr lang="de-DE" b="1" i="0" dirty="0" err="1">
                <a:solidFill>
                  <a:schemeClr val="tx1"/>
                </a:solidFill>
                <a:effectLst/>
                <a:latin typeface="+mn-lt"/>
              </a:rPr>
              <a:t>It</a:t>
            </a:r>
            <a:r>
              <a:rPr lang="de-DE" b="1" i="0" dirty="0">
                <a:solidFill>
                  <a:schemeClr val="tx1"/>
                </a:solidFill>
                <a:effectLst/>
                <a:latin typeface="+mn-lt"/>
              </a:rPr>
              <a:t> Works</a:t>
            </a:r>
            <a:br>
              <a:rPr lang="de-DE" b="1" i="0" dirty="0">
                <a:solidFill>
                  <a:srgbClr val="BBFFFF"/>
                </a:solidFill>
                <a:effectLst/>
                <a:latin typeface="+mn-lt"/>
              </a:rPr>
            </a:br>
            <a:endParaRPr lang="de-DE" b="1" dirty="0">
              <a:latin typeface="+mn-lt"/>
            </a:endParaRPr>
          </a:p>
        </p:txBody>
      </p:sp>
      <p:pic>
        <p:nvPicPr>
          <p:cNvPr id="4" name="Grafik 3">
            <a:extLst>
              <a:ext uri="{FF2B5EF4-FFF2-40B4-BE49-F238E27FC236}">
                <a16:creationId xmlns:a16="http://schemas.microsoft.com/office/drawing/2014/main" id="{131CE322-A484-4A31-8B6B-5ED0C45E7F66}"/>
              </a:ext>
            </a:extLst>
          </p:cNvPr>
          <p:cNvPicPr>
            <a:picLocks noChangeAspect="1"/>
          </p:cNvPicPr>
          <p:nvPr/>
        </p:nvPicPr>
        <p:blipFill>
          <a:blip r:embed="rId3"/>
          <a:stretch>
            <a:fillRect/>
          </a:stretch>
        </p:blipFill>
        <p:spPr>
          <a:xfrm>
            <a:off x="513936" y="1641022"/>
            <a:ext cx="7691172" cy="2655778"/>
          </a:xfrm>
          <a:prstGeom prst="rect">
            <a:avLst/>
          </a:prstGeom>
        </p:spPr>
      </p:pic>
      <p:sp>
        <p:nvSpPr>
          <p:cNvPr id="6" name="Textfeld 5">
            <a:extLst>
              <a:ext uri="{FF2B5EF4-FFF2-40B4-BE49-F238E27FC236}">
                <a16:creationId xmlns:a16="http://schemas.microsoft.com/office/drawing/2014/main" id="{2664ABC2-265E-40D0-B19A-A83A2F043DC7}"/>
              </a:ext>
            </a:extLst>
          </p:cNvPr>
          <p:cNvSpPr txBox="1"/>
          <p:nvPr/>
        </p:nvSpPr>
        <p:spPr>
          <a:xfrm>
            <a:off x="1520614" y="4404836"/>
            <a:ext cx="6871546" cy="523220"/>
          </a:xfrm>
          <a:prstGeom prst="rect">
            <a:avLst/>
          </a:prstGeom>
          <a:noFill/>
        </p:spPr>
        <p:txBody>
          <a:bodyPr wrap="square">
            <a:spAutoFit/>
          </a:bodyPr>
          <a:lstStyle/>
          <a:p>
            <a:r>
              <a:rPr lang="de-DE" dirty="0">
                <a:solidFill>
                  <a:srgbClr val="FF0000"/>
                </a:solidFill>
                <a:latin typeface="+mn-lt"/>
              </a:rPr>
              <a:t>https://robocademy.com/2020/05/01/a-gentle-introduction-to-yolo-v4-for-object-detection-in-ubuntu-20-04/</a:t>
            </a:r>
          </a:p>
        </p:txBody>
      </p:sp>
    </p:spTree>
    <p:extLst>
      <p:ext uri="{BB962C8B-B14F-4D97-AF65-F5344CB8AC3E}">
        <p14:creationId xmlns:p14="http://schemas.microsoft.com/office/powerpoint/2010/main" val="1620903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B7CBECC-3407-438D-AF7D-CF00D63953A7}"/>
              </a:ext>
            </a:extLst>
          </p:cNvPr>
          <p:cNvPicPr>
            <a:picLocks noChangeAspect="1"/>
          </p:cNvPicPr>
          <p:nvPr/>
        </p:nvPicPr>
        <p:blipFill>
          <a:blip r:embed="rId2"/>
          <a:stretch>
            <a:fillRect/>
          </a:stretch>
        </p:blipFill>
        <p:spPr>
          <a:xfrm>
            <a:off x="948436" y="687822"/>
            <a:ext cx="7247128" cy="3548013"/>
          </a:xfrm>
          <a:prstGeom prst="rect">
            <a:avLst/>
          </a:prstGeom>
        </p:spPr>
      </p:pic>
    </p:spTree>
    <p:extLst>
      <p:ext uri="{BB962C8B-B14F-4D97-AF65-F5344CB8AC3E}">
        <p14:creationId xmlns:p14="http://schemas.microsoft.com/office/powerpoint/2010/main" val="14798844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1BEC974-1617-4EFE-883D-38BCC97B933C}"/>
              </a:ext>
            </a:extLst>
          </p:cNvPr>
          <p:cNvPicPr>
            <a:picLocks noChangeAspect="1"/>
          </p:cNvPicPr>
          <p:nvPr/>
        </p:nvPicPr>
        <p:blipFill>
          <a:blip r:embed="rId2"/>
          <a:stretch>
            <a:fillRect/>
          </a:stretch>
        </p:blipFill>
        <p:spPr>
          <a:xfrm>
            <a:off x="598311" y="212372"/>
            <a:ext cx="6366933" cy="4718756"/>
          </a:xfrm>
          <a:prstGeom prst="rect">
            <a:avLst/>
          </a:prstGeom>
        </p:spPr>
      </p:pic>
    </p:spTree>
    <p:extLst>
      <p:ext uri="{BB962C8B-B14F-4D97-AF65-F5344CB8AC3E}">
        <p14:creationId xmlns:p14="http://schemas.microsoft.com/office/powerpoint/2010/main" val="12341914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ontserrat"/>
                <a:ea typeface="Montserrat"/>
                <a:cs typeface="Montserrat"/>
                <a:sym typeface="Montserrat"/>
              </a:rPr>
              <a:t>Données MNIST</a:t>
            </a:r>
            <a:endParaRPr b="1">
              <a:latin typeface="Montserrat"/>
              <a:ea typeface="Montserrat"/>
              <a:cs typeface="Montserrat"/>
              <a:sym typeface="Montserra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1630"/>
        <p:cNvGrpSpPr/>
        <p:nvPr/>
      </p:nvGrpSpPr>
      <p:grpSpPr>
        <a:xfrm>
          <a:off x="0" y="0"/>
          <a:ext cx="0" cy="0"/>
          <a:chOff x="0" y="0"/>
          <a:chExt cx="0" cy="0"/>
        </a:xfrm>
      </p:grpSpPr>
      <p:sp>
        <p:nvSpPr>
          <p:cNvPr id="1631" name="Google Shape;1631;p103"/>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32" name="Google Shape;1632;p1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L'ensemble de données MNIST est un ensemble de données classique dans le domaine du Deep Learning.</a:t>
            </a:r>
            <a:endParaRPr sz="3000">
              <a:solidFill>
                <a:srgbClr val="434343"/>
              </a:solidFill>
              <a:latin typeface="Montserrat"/>
              <a:ea typeface="Montserrat"/>
              <a:cs typeface="Montserrat"/>
              <a:sym typeface="Montserrat"/>
            </a:endParaRPr>
          </a:p>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Passons rapidement à l'essentiel puisque nous l'utiliserons assez fréquemment au cours de cette partie du cours !</a:t>
            </a:r>
            <a:endParaRPr sz="3000">
              <a:solidFill>
                <a:srgbClr val="434343"/>
              </a:solidFill>
              <a:latin typeface="Montserrat"/>
              <a:ea typeface="Montserrat"/>
              <a:cs typeface="Montserrat"/>
              <a:sym typeface="Montserra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1636"/>
        <p:cNvGrpSpPr/>
        <p:nvPr/>
      </p:nvGrpSpPr>
      <p:grpSpPr>
        <a:xfrm>
          <a:off x="0" y="0"/>
          <a:ext cx="0" cy="0"/>
          <a:chOff x="0" y="0"/>
          <a:chExt cx="0" cy="0"/>
        </a:xfrm>
      </p:grpSpPr>
      <p:sp>
        <p:nvSpPr>
          <p:cNvPr id="1637" name="Google Shape;1637;p104"/>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38" name="Google Shape;1638;p1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Heureusement, ces données sont faciles d'accès avec Keras. Nous allons les télécharger :</a:t>
            </a:r>
            <a:endParaRPr sz="3000">
              <a:solidFill>
                <a:srgbClr val="434343"/>
              </a:solidFill>
              <a:latin typeface="Montserrat"/>
              <a:ea typeface="Montserrat"/>
              <a:cs typeface="Montserrat"/>
              <a:sym typeface="Montserrat"/>
            </a:endParaRPr>
          </a:p>
          <a:p>
            <a:pPr marL="1371600" marR="0" lvl="1"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60,000 images d’entraînement</a:t>
            </a:r>
            <a:endParaRPr sz="3000">
              <a:solidFill>
                <a:srgbClr val="434343"/>
              </a:solidFill>
              <a:latin typeface="Montserrat"/>
              <a:ea typeface="Montserrat"/>
              <a:cs typeface="Montserrat"/>
              <a:sym typeface="Montserrat"/>
            </a:endParaRPr>
          </a:p>
          <a:p>
            <a:pPr marL="1371600" marR="0" lvl="1"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10,000 images de test</a:t>
            </a:r>
            <a:endParaRPr sz="3000">
              <a:solidFill>
                <a:srgbClr val="434343"/>
              </a:solidFill>
              <a:latin typeface="Montserrat"/>
              <a:ea typeface="Montserrat"/>
              <a:cs typeface="Montserrat"/>
              <a:sym typeface="Montserrat"/>
            </a:endParaRPr>
          </a:p>
          <a:p>
            <a:pPr marL="1371600" marR="0" lvl="0" indent="0" algn="l" rtl="0">
              <a:lnSpc>
                <a:spcPct val="115000"/>
              </a:lnSpc>
              <a:spcBef>
                <a:spcPts val="1600"/>
              </a:spcBef>
              <a:spcAft>
                <a:spcPts val="1600"/>
              </a:spcAft>
              <a:buNone/>
            </a:pPr>
            <a:endParaRPr sz="3000">
              <a:solidFill>
                <a:srgbClr val="434343"/>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3" name="Google Shape;123;p24"/>
          <p:cNvSpPr txBox="1">
            <a:spLocks noGrp="1"/>
          </p:cNvSpPr>
          <p:nvPr>
            <p:ph type="body" idx="1"/>
          </p:nvPr>
        </p:nvSpPr>
        <p:spPr>
          <a:xfrm>
            <a:off x="311700" y="967700"/>
            <a:ext cx="8520600" cy="6177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Montserrat"/>
              <a:buChar char="●"/>
            </a:pPr>
            <a:r>
              <a:rPr lang="de-DE" sz="2400" dirty="0">
                <a:solidFill>
                  <a:srgbClr val="434343"/>
                </a:solidFill>
                <a:latin typeface="Montserrat"/>
                <a:ea typeface="Montserrat"/>
                <a:cs typeface="Montserrat"/>
                <a:sym typeface="Montserrat"/>
              </a:rPr>
              <a:t>Werte skaliert zwischen -1 und 1</a:t>
            </a:r>
            <a:endParaRPr sz="2400" dirty="0">
              <a:solidFill>
                <a:srgbClr val="434343"/>
              </a:solidFill>
              <a:latin typeface="Montserrat"/>
              <a:ea typeface="Montserrat"/>
              <a:cs typeface="Montserrat"/>
              <a:sym typeface="Montserrat"/>
            </a:endParaRPr>
          </a:p>
        </p:txBody>
      </p:sp>
      <p:graphicFrame>
        <p:nvGraphicFramePr>
          <p:cNvPr id="124" name="Google Shape;124;p24"/>
          <p:cNvGraphicFramePr/>
          <p:nvPr>
            <p:extLst>
              <p:ext uri="{D42A27DB-BD31-4B8C-83A1-F6EECF244321}">
                <p14:modId xmlns:p14="http://schemas.microsoft.com/office/powerpoint/2010/main" val="2453980481"/>
              </p:ext>
            </p:extLst>
          </p:nvPr>
        </p:nvGraphicFramePr>
        <p:xfrm>
          <a:off x="890728" y="1798540"/>
          <a:ext cx="2297100" cy="2377260"/>
        </p:xfrm>
        <a:graphic>
          <a:graphicData uri="http://schemas.openxmlformats.org/drawingml/2006/table">
            <a:tbl>
              <a:tblPr>
                <a:noFill/>
                <a:tableStyleId>{641094C2-7E03-4B24-8BBC-C188B344F47D}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63125">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tc>
                  <a:txBody>
                    <a:bodyPr/>
                    <a:lstStyle/>
                    <a:p>
                      <a:pPr marL="0" lvl="0" indent="0" algn="ctr" rtl="0">
                        <a:spcBef>
                          <a:spcPts val="0"/>
                        </a:spcBef>
                        <a:spcAft>
                          <a:spcPts val="0"/>
                        </a:spcAft>
                        <a:buNone/>
                      </a:pPr>
                      <a:r>
                        <a:rPr lang="en"/>
                        <a:t>0</a:t>
                      </a:r>
                      <a:endParaRPr/>
                    </a:p>
                  </a:txBody>
                  <a:tcPr marL="91425" marR="91425" marT="91425" marB="91425">
                    <a:solidFill>
                      <a:srgbClr val="CCCCCC"/>
                    </a:solidFill>
                  </a:tcPr>
                </a:tc>
                <a:extLst>
                  <a:ext uri="{0D108BD9-81ED-4DB2-BD59-A6C34878D82A}">
                    <a16:rowId xmlns:a16="http://schemas.microsoft.com/office/drawing/2014/main" val="10000"/>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1"/>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2"/>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solidFill>
                            <a:srgbClr val="EFEFEF"/>
                          </a:solidFill>
                        </a:rPr>
                        <a:t>1</a:t>
                      </a:r>
                      <a:endParaRPr>
                        <a:solidFill>
                          <a:srgbClr val="EFEFE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3"/>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solidFill>
                            <a:srgbClr val="F3F3F3"/>
                          </a:solidFill>
                        </a:rPr>
                        <a:t>1</a:t>
                      </a:r>
                      <a:endParaRPr>
                        <a:solidFill>
                          <a:srgbClr val="F3F3F3"/>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extLst>
                  <a:ext uri="{0D108BD9-81ED-4DB2-BD59-A6C34878D82A}">
                    <a16:rowId xmlns:a16="http://schemas.microsoft.com/office/drawing/2014/main" val="10004"/>
                  </a:ext>
                </a:extLst>
              </a:tr>
              <a:tr h="363125">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dirty="0"/>
                        <a:t>0</a:t>
                      </a:r>
                      <a:endParaRPr dirty="0"/>
                    </a:p>
                  </a:txBody>
                  <a:tcPr marL="91425" marR="91425" marT="91425" marB="91425">
                    <a:solidFill>
                      <a:srgbClr val="D9D9D9"/>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Shape 1642"/>
        <p:cNvGrpSpPr/>
        <p:nvPr/>
      </p:nvGrpSpPr>
      <p:grpSpPr>
        <a:xfrm>
          <a:off x="0" y="0"/>
          <a:ext cx="0" cy="0"/>
          <a:chOff x="0" y="0"/>
          <a:chExt cx="0" cy="0"/>
        </a:xfrm>
      </p:grpSpPr>
      <p:sp>
        <p:nvSpPr>
          <p:cNvPr id="1643" name="Google Shape;1643;p105"/>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44" name="Google Shape;1644;p1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L'ensemble de données MNIST contient des chiffres manuscrits uniques de 0 à 9 </a:t>
            </a:r>
            <a:endParaRPr sz="3000">
              <a:solidFill>
                <a:srgbClr val="434343"/>
              </a:solidFill>
              <a:latin typeface="Montserrat"/>
              <a:ea typeface="Montserrat"/>
              <a:cs typeface="Montserrat"/>
              <a:sym typeface="Montserrat"/>
            </a:endParaRPr>
          </a:p>
        </p:txBody>
      </p:sp>
      <p:pic>
        <p:nvPicPr>
          <p:cNvPr id="1645" name="Google Shape;1645;p105"/>
          <p:cNvPicPr preferRelativeResize="0"/>
          <p:nvPr/>
        </p:nvPicPr>
        <p:blipFill>
          <a:blip r:embed="rId3">
            <a:alphaModFix/>
          </a:blip>
          <a:stretch>
            <a:fillRect/>
          </a:stretch>
        </p:blipFill>
        <p:spPr>
          <a:xfrm>
            <a:off x="2604300" y="2386925"/>
            <a:ext cx="3585150" cy="20077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1649"/>
        <p:cNvGrpSpPr/>
        <p:nvPr/>
      </p:nvGrpSpPr>
      <p:grpSpPr>
        <a:xfrm>
          <a:off x="0" y="0"/>
          <a:ext cx="0" cy="0"/>
          <a:chOff x="0" y="0"/>
          <a:chExt cx="0" cy="0"/>
        </a:xfrm>
      </p:grpSpPr>
      <p:sp>
        <p:nvSpPr>
          <p:cNvPr id="1650" name="Google Shape;1650;p106"/>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51" name="Google Shape;1651;p1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Une image à un seul chiffre peut être représentée sous forme de tableau</a:t>
            </a:r>
            <a:endParaRPr sz="3000">
              <a:solidFill>
                <a:srgbClr val="434343"/>
              </a:solidFill>
              <a:latin typeface="Montserrat"/>
              <a:ea typeface="Montserrat"/>
              <a:cs typeface="Montserrat"/>
              <a:sym typeface="Montserrat"/>
            </a:endParaRPr>
          </a:p>
        </p:txBody>
      </p:sp>
      <p:pic>
        <p:nvPicPr>
          <p:cNvPr id="1652" name="Google Shape;1652;p106"/>
          <p:cNvPicPr preferRelativeResize="0"/>
          <p:nvPr/>
        </p:nvPicPr>
        <p:blipFill>
          <a:blip r:embed="rId3">
            <a:alphaModFix/>
          </a:blip>
          <a:stretch>
            <a:fillRect/>
          </a:stretch>
        </p:blipFill>
        <p:spPr>
          <a:xfrm>
            <a:off x="1707825" y="2221947"/>
            <a:ext cx="5554474" cy="26036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1656"/>
        <p:cNvGrpSpPr/>
        <p:nvPr/>
      </p:nvGrpSpPr>
      <p:grpSpPr>
        <a:xfrm>
          <a:off x="0" y="0"/>
          <a:ext cx="0" cy="0"/>
          <a:chOff x="0" y="0"/>
          <a:chExt cx="0" cy="0"/>
        </a:xfrm>
      </p:grpSpPr>
      <p:sp>
        <p:nvSpPr>
          <p:cNvPr id="1657" name="Google Shape;1657;p107"/>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58" name="Google Shape;1658;p1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Plus précisément, 28 par 28 pixels</a:t>
            </a:r>
            <a:endParaRPr sz="3000">
              <a:solidFill>
                <a:srgbClr val="434343"/>
              </a:solidFill>
              <a:latin typeface="Montserrat"/>
              <a:ea typeface="Montserrat"/>
              <a:cs typeface="Montserrat"/>
              <a:sym typeface="Montserrat"/>
            </a:endParaRPr>
          </a:p>
        </p:txBody>
      </p:sp>
      <p:pic>
        <p:nvPicPr>
          <p:cNvPr id="1659" name="Google Shape;1659;p107"/>
          <p:cNvPicPr preferRelativeResize="0"/>
          <p:nvPr/>
        </p:nvPicPr>
        <p:blipFill>
          <a:blip r:embed="rId3">
            <a:alphaModFix/>
          </a:blip>
          <a:stretch>
            <a:fillRect/>
          </a:stretch>
        </p:blipFill>
        <p:spPr>
          <a:xfrm>
            <a:off x="1248587" y="1905400"/>
            <a:ext cx="6646824" cy="26194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1663"/>
        <p:cNvGrpSpPr/>
        <p:nvPr/>
      </p:nvGrpSpPr>
      <p:grpSpPr>
        <a:xfrm>
          <a:off x="0" y="0"/>
          <a:ext cx="0" cy="0"/>
          <a:chOff x="0" y="0"/>
          <a:chExt cx="0" cy="0"/>
        </a:xfrm>
      </p:grpSpPr>
      <p:sp>
        <p:nvSpPr>
          <p:cNvPr id="1664" name="Google Shape;1664;p108"/>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65" name="Google Shape;1665;p108"/>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Autofit/>
          </a:bodyPr>
          <a:lstStyle/>
          <a:p>
            <a:pPr marL="457200" marR="0" lvl="0" indent="-387350" algn="l" rtl="0">
              <a:lnSpc>
                <a:spcPct val="115000"/>
              </a:lnSpc>
              <a:spcBef>
                <a:spcPts val="0"/>
              </a:spcBef>
              <a:spcAft>
                <a:spcPts val="0"/>
              </a:spcAft>
              <a:buClr>
                <a:srgbClr val="434343"/>
              </a:buClr>
              <a:buSzPts val="2500"/>
              <a:buFont typeface="Montserrat"/>
              <a:buChar char="●"/>
            </a:pPr>
            <a:r>
              <a:rPr lang="en" sz="2500">
                <a:solidFill>
                  <a:srgbClr val="434343"/>
                </a:solidFill>
                <a:latin typeface="Montserrat"/>
                <a:ea typeface="Montserrat"/>
                <a:cs typeface="Montserrat"/>
                <a:sym typeface="Montserrat"/>
              </a:rPr>
              <a:t>Les valeurs représentent l'image en niveaux de gris</a:t>
            </a:r>
            <a:endParaRPr sz="2500">
              <a:solidFill>
                <a:srgbClr val="434343"/>
              </a:solidFill>
              <a:latin typeface="Montserrat"/>
              <a:ea typeface="Montserrat"/>
              <a:cs typeface="Montserrat"/>
              <a:sym typeface="Montserrat"/>
            </a:endParaRPr>
          </a:p>
        </p:txBody>
      </p:sp>
      <p:pic>
        <p:nvPicPr>
          <p:cNvPr id="1666" name="Google Shape;1666;p108"/>
          <p:cNvPicPr preferRelativeResize="0"/>
          <p:nvPr/>
        </p:nvPicPr>
        <p:blipFill>
          <a:blip r:embed="rId3">
            <a:alphaModFix/>
          </a:blip>
          <a:stretch>
            <a:fillRect/>
          </a:stretch>
        </p:blipFill>
        <p:spPr>
          <a:xfrm>
            <a:off x="1248587" y="1905400"/>
            <a:ext cx="6646824" cy="26194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1670"/>
        <p:cNvGrpSpPr/>
        <p:nvPr/>
      </p:nvGrpSpPr>
      <p:grpSpPr>
        <a:xfrm>
          <a:off x="0" y="0"/>
          <a:ext cx="0" cy="0"/>
          <a:chOff x="0" y="0"/>
          <a:chExt cx="0" cy="0"/>
        </a:xfrm>
      </p:grpSpPr>
      <p:sp>
        <p:nvSpPr>
          <p:cNvPr id="1671" name="Google Shape;1671;p109"/>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72" name="Google Shape;1672;p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93700" algn="l" rtl="0">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On peut considérer le groupe entier des 60 000 images comme un tableau en 4-dimensions. 60000 images de 1 canal 28 pixels par 28.</a:t>
            </a:r>
            <a:endParaRPr sz="2600">
              <a:solidFill>
                <a:srgbClr val="434343"/>
              </a:solidFill>
              <a:latin typeface="Montserrat"/>
              <a:ea typeface="Montserrat"/>
              <a:cs typeface="Montserrat"/>
              <a:sym typeface="Montserrat"/>
            </a:endParaRPr>
          </a:p>
        </p:txBody>
      </p:sp>
      <p:pic>
        <p:nvPicPr>
          <p:cNvPr id="1673" name="Google Shape;1673;p109"/>
          <p:cNvPicPr preferRelativeResize="0"/>
          <p:nvPr/>
        </p:nvPicPr>
        <p:blipFill rotWithShape="1">
          <a:blip r:embed="rId3">
            <a:alphaModFix/>
          </a:blip>
          <a:srcRect t="12785"/>
          <a:stretch/>
        </p:blipFill>
        <p:spPr>
          <a:xfrm>
            <a:off x="1858075" y="2775450"/>
            <a:ext cx="5525500" cy="2181124"/>
          </a:xfrm>
          <a:prstGeom prst="rect">
            <a:avLst/>
          </a:prstGeom>
          <a:noFill/>
          <a:ln>
            <a:noFill/>
          </a:ln>
        </p:spPr>
      </p:pic>
      <p:sp>
        <p:nvSpPr>
          <p:cNvPr id="1674" name="Google Shape;1674;p109"/>
          <p:cNvSpPr txBox="1"/>
          <p:nvPr/>
        </p:nvSpPr>
        <p:spPr>
          <a:xfrm>
            <a:off x="4567425" y="4668025"/>
            <a:ext cx="1595700" cy="22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highlight>
                  <a:srgbClr val="FFFFFF"/>
                </a:highlight>
              </a:rPr>
              <a:t>60000</a:t>
            </a:r>
            <a:endParaRPr sz="2000">
              <a:highlight>
                <a:srgbClr val="FFFFFF"/>
              </a:highligh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Shape 1678"/>
        <p:cNvGrpSpPr/>
        <p:nvPr/>
      </p:nvGrpSpPr>
      <p:grpSpPr>
        <a:xfrm>
          <a:off x="0" y="0"/>
          <a:ext cx="0" cy="0"/>
          <a:chOff x="0" y="0"/>
          <a:chExt cx="0" cy="0"/>
        </a:xfrm>
      </p:grpSpPr>
      <p:sp>
        <p:nvSpPr>
          <p:cNvPr id="1679" name="Google Shape;1679;p110"/>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80" name="Google Shape;1680;p1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Ce tableau a </a:t>
            </a:r>
            <a:r>
              <a:rPr lang="en" sz="3000" b="1">
                <a:solidFill>
                  <a:srgbClr val="434343"/>
                </a:solidFill>
                <a:latin typeface="Montserrat"/>
                <a:ea typeface="Montserrat"/>
                <a:cs typeface="Montserrat"/>
                <a:sym typeface="Montserrat"/>
              </a:rPr>
              <a:t>4</a:t>
            </a:r>
            <a:r>
              <a:rPr lang="en" sz="3000">
                <a:solidFill>
                  <a:srgbClr val="434343"/>
                </a:solidFill>
                <a:latin typeface="Montserrat"/>
                <a:ea typeface="Montserrat"/>
                <a:cs typeface="Montserrat"/>
                <a:sym typeface="Montserrat"/>
              </a:rPr>
              <a:t> dimensions</a:t>
            </a:r>
            <a:endParaRPr sz="3000">
              <a:solidFill>
                <a:srgbClr val="434343"/>
              </a:solidFill>
              <a:latin typeface="Montserrat"/>
              <a:ea typeface="Montserrat"/>
              <a:cs typeface="Montserrat"/>
              <a:sym typeface="Montserrat"/>
            </a:endParaRPr>
          </a:p>
          <a:p>
            <a:pPr marL="1371600" marR="0" lvl="1"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(60000,28,28,1)</a:t>
            </a:r>
            <a:endParaRPr sz="3000">
              <a:solidFill>
                <a:srgbClr val="434343"/>
              </a:solidFill>
              <a:latin typeface="Montserrat"/>
              <a:ea typeface="Montserrat"/>
              <a:cs typeface="Montserrat"/>
              <a:sym typeface="Montserrat"/>
            </a:endParaRPr>
          </a:p>
          <a:p>
            <a:pPr marL="1371600" marR="0" lvl="1"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(Samples,x,y,channels)</a:t>
            </a:r>
            <a:endParaRPr sz="3000">
              <a:solidFill>
                <a:srgbClr val="434343"/>
              </a:solidFill>
              <a:latin typeface="Montserrat"/>
              <a:ea typeface="Montserrat"/>
              <a:cs typeface="Montserrat"/>
              <a:sym typeface="Montserrat"/>
            </a:endParaRPr>
          </a:p>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Pour des images en couleur, la dernière valeur de dimension serait 3 (RGB) </a:t>
            </a:r>
            <a:endParaRPr sz="3000">
              <a:solidFill>
                <a:srgbClr val="434343"/>
              </a:solidFill>
              <a:latin typeface="Montserrat"/>
              <a:ea typeface="Montserrat"/>
              <a:cs typeface="Montserrat"/>
              <a:sym typeface="Montserrat"/>
            </a:endParaRPr>
          </a:p>
          <a:p>
            <a:pPr marL="457200" marR="0" lvl="0" indent="0" algn="l" rtl="0">
              <a:lnSpc>
                <a:spcPct val="115000"/>
              </a:lnSpc>
              <a:spcBef>
                <a:spcPts val="1600"/>
              </a:spcBef>
              <a:spcAft>
                <a:spcPts val="1600"/>
              </a:spcAft>
              <a:buNone/>
            </a:pPr>
            <a:endParaRPr sz="3000">
              <a:solidFill>
                <a:srgbClr val="434343"/>
              </a:solidFill>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1684"/>
        <p:cNvGrpSpPr/>
        <p:nvPr/>
      </p:nvGrpSpPr>
      <p:grpSpPr>
        <a:xfrm>
          <a:off x="0" y="0"/>
          <a:ext cx="0" cy="0"/>
          <a:chOff x="0" y="0"/>
          <a:chExt cx="0" cy="0"/>
        </a:xfrm>
      </p:grpSpPr>
      <p:sp>
        <p:nvSpPr>
          <p:cNvPr id="1685" name="Google Shape;1685;p111"/>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86" name="Google Shape;1686;p1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Pour les labels, nous utiliserons le One-Hot Encoding.</a:t>
            </a:r>
            <a:endParaRPr sz="3000">
              <a:solidFill>
                <a:srgbClr val="434343"/>
              </a:solidFill>
              <a:latin typeface="Montserrat"/>
              <a:ea typeface="Montserrat"/>
              <a:cs typeface="Montserrat"/>
              <a:sym typeface="Montserrat"/>
            </a:endParaRPr>
          </a:p>
          <a:p>
            <a:pPr marL="457200" marR="0" lvl="0" indent="-419100" algn="l" rtl="0">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Cela signifie qu'au lieu d'avoir des labels tels que "Un", "Deux", etc... nous aurons un seul tableau pour chaque image.</a:t>
            </a:r>
            <a:endParaRPr sz="3000">
              <a:solidFill>
                <a:srgbClr val="434343"/>
              </a:solidFill>
              <a:latin typeface="Montserrat"/>
              <a:ea typeface="Montserrat"/>
              <a:cs typeface="Montserrat"/>
              <a:sym typeface="Montserrat"/>
            </a:endParaRPr>
          </a:p>
          <a:p>
            <a:pPr marL="457200" marR="0" lvl="0" indent="0" algn="l" rtl="0">
              <a:lnSpc>
                <a:spcPct val="115000"/>
              </a:lnSpc>
              <a:spcBef>
                <a:spcPts val="1600"/>
              </a:spcBef>
              <a:spcAft>
                <a:spcPts val="1600"/>
              </a:spcAft>
              <a:buNone/>
            </a:pPr>
            <a:endParaRPr sz="3000">
              <a:solidFill>
                <a:srgbClr val="434343"/>
              </a:solidFill>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1690"/>
        <p:cNvGrpSpPr/>
        <p:nvPr/>
      </p:nvGrpSpPr>
      <p:grpSpPr>
        <a:xfrm>
          <a:off x="0" y="0"/>
          <a:ext cx="0" cy="0"/>
          <a:chOff x="0" y="0"/>
          <a:chExt cx="0" cy="0"/>
        </a:xfrm>
      </p:grpSpPr>
      <p:sp>
        <p:nvSpPr>
          <p:cNvPr id="1691" name="Google Shape;1691;p112"/>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92" name="Google Shape;1692;p11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93700" algn="l" rtl="0">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Cela signifie que les labels d’origine des images sont donnés en tant que liste de nombres</a:t>
            </a:r>
            <a:endParaRPr sz="2600">
              <a:solidFill>
                <a:srgbClr val="434343"/>
              </a:solidFill>
              <a:latin typeface="Montserrat"/>
              <a:ea typeface="Montserrat"/>
              <a:cs typeface="Montserrat"/>
              <a:sym typeface="Montserrat"/>
            </a:endParaRPr>
          </a:p>
          <a:p>
            <a:pPr marL="1371600" marR="0" lvl="1" indent="-393700" algn="l" rtl="0">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[5,0,4,...,5,6,8]</a:t>
            </a:r>
            <a:endParaRPr sz="2600">
              <a:solidFill>
                <a:srgbClr val="434343"/>
              </a:solidFill>
              <a:latin typeface="Montserrat"/>
              <a:ea typeface="Montserrat"/>
              <a:cs typeface="Montserrat"/>
              <a:sym typeface="Montserrat"/>
            </a:endParaRPr>
          </a:p>
          <a:p>
            <a:pPr marL="457200" marR="0" lvl="0" indent="-393700" algn="l" rtl="0">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Nous allons les convertir en one-hot encoding (facile avec Keras)</a:t>
            </a:r>
            <a:endParaRPr sz="2600">
              <a:solidFill>
                <a:srgbClr val="434343"/>
              </a:solidFill>
              <a:latin typeface="Montserrat"/>
              <a:ea typeface="Montserrat"/>
              <a:cs typeface="Montserrat"/>
              <a:sym typeface="Montserrat"/>
            </a:endParaRPr>
          </a:p>
          <a:p>
            <a:pPr marL="0" marR="0" lvl="0" indent="0" algn="l" rtl="0">
              <a:lnSpc>
                <a:spcPct val="115000"/>
              </a:lnSpc>
              <a:spcBef>
                <a:spcPts val="1600"/>
              </a:spcBef>
              <a:spcAft>
                <a:spcPts val="1600"/>
              </a:spcAft>
              <a:buNone/>
            </a:pPr>
            <a:endParaRPr sz="3000">
              <a:solidFill>
                <a:srgbClr val="434343"/>
              </a:solidFill>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1696"/>
        <p:cNvGrpSpPr/>
        <p:nvPr/>
      </p:nvGrpSpPr>
      <p:grpSpPr>
        <a:xfrm>
          <a:off x="0" y="0"/>
          <a:ext cx="0" cy="0"/>
          <a:chOff x="0" y="0"/>
          <a:chExt cx="0" cy="0"/>
        </a:xfrm>
      </p:grpSpPr>
      <p:sp>
        <p:nvSpPr>
          <p:cNvPr id="1697" name="Google Shape;1697;p113"/>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98" name="Google Shape;1698;p1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93700" algn="l" rtl="0">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 label est représenté en fonction de la position de l'index dans le tableau des labels. </a:t>
            </a:r>
            <a:endParaRPr sz="2600">
              <a:solidFill>
                <a:srgbClr val="434343"/>
              </a:solidFill>
              <a:latin typeface="Montserrat"/>
              <a:ea typeface="Montserrat"/>
              <a:cs typeface="Montserrat"/>
              <a:sym typeface="Montserrat"/>
            </a:endParaRPr>
          </a:p>
          <a:p>
            <a:pPr marL="457200" marR="0" lvl="0" indent="-393700" algn="l" rtl="0">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 label correspondant sera un 1 à l'emplacement de l'index et un 0 partout ailleurs.</a:t>
            </a:r>
            <a:endParaRPr sz="2600">
              <a:solidFill>
                <a:srgbClr val="434343"/>
              </a:solidFill>
              <a:latin typeface="Montserrat"/>
              <a:ea typeface="Montserrat"/>
              <a:cs typeface="Montserrat"/>
              <a:sym typeface="Montserrat"/>
            </a:endParaRPr>
          </a:p>
          <a:p>
            <a:pPr marL="457200" marR="0" lvl="0" indent="-393700" algn="l" rtl="0">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Par exemple, 4 aurait ce tableau de label :</a:t>
            </a:r>
            <a:endParaRPr sz="2600">
              <a:solidFill>
                <a:srgbClr val="434343"/>
              </a:solidFill>
              <a:latin typeface="Montserrat"/>
              <a:ea typeface="Montserrat"/>
              <a:cs typeface="Montserrat"/>
              <a:sym typeface="Montserrat"/>
            </a:endParaRPr>
          </a:p>
          <a:p>
            <a:pPr marL="1371600" marR="0" lvl="1" indent="-393700" algn="l" rtl="0">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[0,0,0,0,</a:t>
            </a:r>
            <a:r>
              <a:rPr lang="en" sz="2600" b="1">
                <a:solidFill>
                  <a:srgbClr val="434343"/>
                </a:solidFill>
                <a:latin typeface="Montserrat"/>
                <a:ea typeface="Montserrat"/>
                <a:cs typeface="Montserrat"/>
                <a:sym typeface="Montserrat"/>
              </a:rPr>
              <a:t>1</a:t>
            </a:r>
            <a:r>
              <a:rPr lang="en" sz="2600">
                <a:solidFill>
                  <a:srgbClr val="434343"/>
                </a:solidFill>
                <a:latin typeface="Montserrat"/>
                <a:ea typeface="Montserrat"/>
                <a:cs typeface="Montserrat"/>
                <a:sym typeface="Montserrat"/>
              </a:rPr>
              <a:t>,0,0,0,0,0]</a:t>
            </a:r>
            <a:endParaRPr sz="2600">
              <a:solidFill>
                <a:srgbClr val="434343"/>
              </a:solidFill>
              <a:latin typeface="Montserrat"/>
              <a:ea typeface="Montserrat"/>
              <a:cs typeface="Montserrat"/>
              <a:sym typeface="Montserrat"/>
            </a:endParaRPr>
          </a:p>
          <a:p>
            <a:pPr marL="0" marR="0" lvl="0" indent="0" algn="l" rtl="0">
              <a:lnSpc>
                <a:spcPct val="115000"/>
              </a:lnSpc>
              <a:spcBef>
                <a:spcPts val="1600"/>
              </a:spcBef>
              <a:spcAft>
                <a:spcPts val="1600"/>
              </a:spcAft>
              <a:buNone/>
            </a:pPr>
            <a:endParaRPr sz="3000">
              <a:solidFill>
                <a:srgbClr val="434343"/>
              </a:solidFill>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1702"/>
        <p:cNvGrpSpPr/>
        <p:nvPr/>
      </p:nvGrpSpPr>
      <p:grpSpPr>
        <a:xfrm>
          <a:off x="0" y="0"/>
          <a:ext cx="0" cy="0"/>
          <a:chOff x="0" y="0"/>
          <a:chExt cx="0" cy="0"/>
        </a:xfrm>
      </p:grpSpPr>
      <p:sp>
        <p:nvSpPr>
          <p:cNvPr id="1703" name="Google Shape;1703;p114"/>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04" name="Google Shape;1704;p1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Montserrat"/>
              <a:buChar char="●"/>
            </a:pPr>
            <a:r>
              <a:rPr lang="en" sz="2400">
                <a:solidFill>
                  <a:srgbClr val="434343"/>
                </a:solidFill>
                <a:latin typeface="Montserrat"/>
                <a:ea typeface="Montserrat"/>
                <a:cs typeface="Montserrat"/>
                <a:sym typeface="Montserrat"/>
              </a:rPr>
              <a:t>En résultat, les labels pour les données d’entraînement finissent par être un large tableau en 2-d (60000,10) :</a:t>
            </a:r>
            <a:endParaRPr sz="2400">
              <a:solidFill>
                <a:srgbClr val="434343"/>
              </a:solidFill>
              <a:latin typeface="Montserrat"/>
              <a:ea typeface="Montserrat"/>
              <a:cs typeface="Montserrat"/>
              <a:sym typeface="Montserrat"/>
            </a:endParaRPr>
          </a:p>
        </p:txBody>
      </p:sp>
      <p:pic>
        <p:nvPicPr>
          <p:cNvPr id="1705" name="Google Shape;1705;p114"/>
          <p:cNvPicPr preferRelativeResize="0"/>
          <p:nvPr/>
        </p:nvPicPr>
        <p:blipFill>
          <a:blip r:embed="rId3">
            <a:alphaModFix/>
          </a:blip>
          <a:stretch>
            <a:fillRect/>
          </a:stretch>
        </p:blipFill>
        <p:spPr>
          <a:xfrm>
            <a:off x="782663" y="2660375"/>
            <a:ext cx="7578677" cy="22810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6630</Words>
  <Application>Microsoft Office PowerPoint</Application>
  <PresentationFormat>Bildschirmpräsentation (16:9)</PresentationFormat>
  <Paragraphs>1309</Paragraphs>
  <Slides>118</Slides>
  <Notes>112</Notes>
  <HiddenSlides>36</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118</vt:i4>
      </vt:variant>
    </vt:vector>
  </HeadingPairs>
  <TitlesOfParts>
    <vt:vector size="123" baseType="lpstr">
      <vt:lpstr>Montserrat</vt:lpstr>
      <vt:lpstr>Roboto</vt:lpstr>
      <vt:lpstr>Calibri</vt:lpstr>
      <vt:lpstr>Arial</vt:lpstr>
      <vt:lpstr>Simple Light</vt:lpstr>
      <vt:lpstr>                          Ziel</vt:lpstr>
      <vt:lpstr>   Einführung in die Convolutional Neural Networks(CNNs) </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Couches de Convolution</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 </vt:lpstr>
      <vt:lpstr>Deep Learning </vt:lpstr>
      <vt:lpstr>Deep Learning </vt:lpstr>
      <vt:lpstr>Deep Learning</vt:lpstr>
      <vt:lpstr>Deep Learning</vt:lpstr>
      <vt:lpstr>Deep Learning</vt:lpstr>
      <vt:lpstr>Deep Learning</vt:lpstr>
      <vt:lpstr>PowerPoint-Präsentation</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PowerPoint-Präsentation</vt:lpstr>
      <vt:lpstr>YOLO: Objekt-Erkennung in Echtzeit</vt:lpstr>
      <vt:lpstr>Performance on the COCO Dataset</vt:lpstr>
      <vt:lpstr>PowerPoint-Präsentation</vt:lpstr>
      <vt:lpstr>PowerPoint-Präsentation</vt:lpstr>
      <vt:lpstr>            Der Effekt der Objektgröße</vt:lpstr>
      <vt:lpstr>Der Effekt der Bildgröße</vt:lpstr>
      <vt:lpstr>PowerPoint-Präsentation</vt:lpstr>
      <vt:lpstr>How It Works </vt:lpstr>
      <vt:lpstr>PowerPoint-Präsentation</vt:lpstr>
      <vt:lpstr>PowerPoint-Präsentation</vt:lpstr>
      <vt:lpstr>Données MNIST</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CNN avec MNIST</vt:lpstr>
      <vt:lpstr>CNN avec MNIST</vt:lpstr>
      <vt:lpstr>CNN avec MNIST</vt:lpstr>
      <vt:lpstr>CNN avec CIFAR-10</vt:lpstr>
      <vt:lpstr>Deep Learning</vt:lpstr>
      <vt:lpstr>Deep Learning</vt:lpstr>
      <vt:lpstr>CNN avec CIFAR-10</vt:lpstr>
      <vt:lpstr>Téléchargement  Des Données Images </vt:lpstr>
      <vt:lpstr>Deep Learning</vt:lpstr>
      <vt:lpstr>Deep Learning</vt:lpstr>
      <vt:lpstr>Deep Learning</vt:lpstr>
      <vt:lpstr>CNN sur des images réelles Partie 1 - Data  </vt:lpstr>
      <vt:lpstr>CNN sur des images réelles Partie 2 - ImageDataGenerator  </vt:lpstr>
      <vt:lpstr>CNN sur des images réelles Partie 3 - Création du Modèle  </vt:lpstr>
      <vt:lpstr>CNN sur des images réelles Partie 4 - Évaluation du Modèle  </vt:lpstr>
      <vt:lpstr>Exercice CNN </vt:lpstr>
      <vt:lpstr>Solution  Exercice CNN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Einführung in die Convolutional Neural Networks(CNNs)</dc:title>
  <dc:creator>Aboudou K. Kounalesse</dc:creator>
  <cp:lastModifiedBy>Koffitse Aboudou</cp:lastModifiedBy>
  <cp:revision>57</cp:revision>
  <dcterms:modified xsi:type="dcterms:W3CDTF">2022-10-20T21:08:59Z</dcterms:modified>
</cp:coreProperties>
</file>